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5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</p:sldMasterIdLst>
  <p:notesMasterIdLst>
    <p:notesMasterId r:id="rId15"/>
  </p:notesMasterIdLst>
  <p:sldIdLst>
    <p:sldId id="303" r:id="rId2"/>
    <p:sldId id="395" r:id="rId3"/>
    <p:sldId id="397" r:id="rId4"/>
    <p:sldId id="398" r:id="rId5"/>
    <p:sldId id="399" r:id="rId6"/>
    <p:sldId id="423" r:id="rId7"/>
    <p:sldId id="421" r:id="rId8"/>
    <p:sldId id="422" r:id="rId9"/>
    <p:sldId id="420" r:id="rId10"/>
    <p:sldId id="424" r:id="rId11"/>
    <p:sldId id="428" r:id="rId12"/>
    <p:sldId id="429" r:id="rId13"/>
    <p:sldId id="431" r:id="rId14"/>
  </p:sldIdLst>
  <p:sldSz cx="12192000" cy="6858000"/>
  <p:notesSz cx="7102475" cy="10233025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0C726B"/>
    <a:srgbClr val="F0F0F0"/>
    <a:srgbClr val="6A625A"/>
    <a:srgbClr val="D0CAC3"/>
    <a:srgbClr val="A59D95"/>
    <a:srgbClr val="892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841" autoAdjust="0"/>
  </p:normalViewPr>
  <p:slideViewPr>
    <p:cSldViewPr snapToGrid="0" showGuides="1">
      <p:cViewPr varScale="1">
        <p:scale>
          <a:sx n="65" d="100"/>
          <a:sy n="65" d="100"/>
        </p:scale>
        <p:origin x="9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rp.ergo\org\ORG_PMGK\PMGK_Alle\05%20VU_MW\03%20VU\Kick%20Off%202019%20-%20Vortrag\Sammlung\Werte%20KVS1%20vs%20DKV+Zusatz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509586749537252E-2"/>
          <c:y val="4.5659484546227369E-2"/>
          <c:w val="0.95416666666666672"/>
          <c:h val="0.8020944881889763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Tabelle1!$B$1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Vollvers.</c:v>
                </c:pt>
                <c:pt idx="1">
                  <c:v>Zusatzvers.</c:v>
                </c:pt>
                <c:pt idx="2">
                  <c:v>Pflegezusatz</c:v>
                </c:pt>
              </c:strCache>
            </c:strRef>
          </c:cat>
          <c:val>
            <c:numRef>
              <c:f>Tabelle1!$B$2:$B$4</c:f>
              <c:numCache>
                <c:formatCode>0.0</c:formatCode>
                <c:ptCount val="3"/>
                <c:pt idx="0">
                  <c:v>131.9</c:v>
                </c:pt>
                <c:pt idx="1">
                  <c:v>61.7</c:v>
                </c:pt>
                <c:pt idx="2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3-40EF-B5E5-7D22DBDECBEA}"/>
            </c:ext>
          </c:extLst>
        </c:ser>
        <c:ser>
          <c:idx val="0"/>
          <c:order val="1"/>
          <c:tx>
            <c:strRef>
              <c:f>Tabelle1!$C$1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Vollvers.</c:v>
                </c:pt>
                <c:pt idx="1">
                  <c:v>Zusatzvers.</c:v>
                </c:pt>
                <c:pt idx="2">
                  <c:v>Pflegezusatz</c:v>
                </c:pt>
              </c:strCache>
            </c:strRef>
          </c:cat>
          <c:val>
            <c:numRef>
              <c:f>Tabelle1!$C$2:$C$4</c:f>
              <c:numCache>
                <c:formatCode>0.0</c:formatCode>
                <c:ptCount val="3"/>
                <c:pt idx="0">
                  <c:v>155</c:v>
                </c:pt>
                <c:pt idx="1">
                  <c:v>67.599999999999994</c:v>
                </c:pt>
                <c:pt idx="2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2-49AA-9E62-155E8CDFE63E}"/>
            </c:ext>
          </c:extLst>
        </c:ser>
        <c:ser>
          <c:idx val="1"/>
          <c:order val="2"/>
          <c:tx>
            <c:strRef>
              <c:f>Tabelle1!$D$1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Vollvers.</c:v>
                </c:pt>
                <c:pt idx="1">
                  <c:v>Zusatzvers.</c:v>
                </c:pt>
                <c:pt idx="2">
                  <c:v>Pflegezusatz</c:v>
                </c:pt>
              </c:strCache>
            </c:strRef>
          </c:cat>
          <c:val>
            <c:numRef>
              <c:f>Tabelle1!$D$2:$D$4</c:f>
              <c:numCache>
                <c:formatCode>0.0</c:formatCode>
                <c:ptCount val="3"/>
                <c:pt idx="0">
                  <c:v>239.2</c:v>
                </c:pt>
                <c:pt idx="1">
                  <c:v>78.2</c:v>
                </c:pt>
                <c:pt idx="2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72-49AA-9E62-155E8CDFE6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249471280"/>
        <c:axId val="249471672"/>
      </c:barChart>
      <c:catAx>
        <c:axId val="24947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9471672"/>
        <c:crosses val="autoZero"/>
        <c:auto val="1"/>
        <c:lblAlgn val="ctr"/>
        <c:lblOffset val="100"/>
        <c:noMultiLvlLbl val="0"/>
      </c:catAx>
      <c:valAx>
        <c:axId val="249471672"/>
        <c:scaling>
          <c:orientation val="minMax"/>
          <c:max val="400"/>
        </c:scaling>
        <c:delete val="1"/>
        <c:axPos val="l"/>
        <c:numFmt formatCode="0.0" sourceLinked="1"/>
        <c:majorTickMark val="out"/>
        <c:minorTickMark val="none"/>
        <c:tickLblPos val="nextTo"/>
        <c:crossAx val="24947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13369422572179"/>
          <c:y val="0.93363631889763776"/>
          <c:w val="0.24693290945087687"/>
          <c:h val="5.4267855322149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63919521526183E-2"/>
          <c:y val="3.4375000000000003E-2"/>
          <c:w val="0.87391958470176156"/>
          <c:h val="0.8809581692913386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Tabelle1!$B$1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F0-4E4E-905A-D6501C5DE5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Gesamt</c:v>
                </c:pt>
              </c:strCache>
            </c:strRef>
          </c:cat>
          <c:val>
            <c:numRef>
              <c:f>Tabelle1!$B$2</c:f>
              <c:numCache>
                <c:formatCode>0.0</c:formatCode>
                <c:ptCount val="1"/>
                <c:pt idx="0">
                  <c:v>209.1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2-4EF9-9432-3DC00C3382F7}"/>
            </c:ext>
          </c:extLst>
        </c:ser>
        <c:ser>
          <c:idx val="0"/>
          <c:order val="1"/>
          <c:tx>
            <c:strRef>
              <c:f>Tabelle1!$C$1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Gesamt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244.2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6-448C-9ECC-A065A475764C}"/>
            </c:ext>
          </c:extLst>
        </c:ser>
        <c:ser>
          <c:idx val="1"/>
          <c:order val="2"/>
          <c:tx>
            <c:strRef>
              <c:f>Tabelle1!$D$1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Gesamt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331.5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F6-448C-9ECC-A065A47576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249472456"/>
        <c:axId val="249472848"/>
      </c:barChart>
      <c:catAx>
        <c:axId val="249472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9472848"/>
        <c:crosses val="autoZero"/>
        <c:auto val="1"/>
        <c:lblAlgn val="ctr"/>
        <c:lblOffset val="100"/>
        <c:noMultiLvlLbl val="0"/>
      </c:catAx>
      <c:valAx>
        <c:axId val="249472848"/>
        <c:scaling>
          <c:orientation val="minMax"/>
          <c:max val="400"/>
        </c:scaling>
        <c:delete val="1"/>
        <c:axPos val="l"/>
        <c:numFmt formatCode="0.0" sourceLinked="1"/>
        <c:majorTickMark val="out"/>
        <c:minorTickMark val="none"/>
        <c:tickLblPos val="nextTo"/>
        <c:crossAx val="249472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03108479146235"/>
          <c:y val="2.0678420347355422E-2"/>
          <c:w val="0.61240356585754918"/>
          <c:h val="0.895770801411443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 Wettbewerber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8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BMK0, BMKD, BMZ1</c:v>
                </c:pt>
                <c:pt idx="1">
                  <c:v>BMK1, BMKD, BMZ1</c:v>
                </c:pt>
                <c:pt idx="2">
                  <c:v>BMK2, BMKD, BMZ1</c:v>
                </c:pt>
                <c:pt idx="3">
                  <c:v>BMK3, BMKD, BMZ1</c:v>
                </c:pt>
                <c:pt idx="5">
                  <c:v>BK%, BKH2/1, BEX</c:v>
                </c:pt>
                <c:pt idx="6">
                  <c:v>BK%</c:v>
                </c:pt>
                <c:pt idx="7">
                  <c:v>BKA%, BKH2/1A, BEXA</c:v>
                </c:pt>
                <c:pt idx="8">
                  <c:v>BKA%</c:v>
                </c:pt>
                <c:pt idx="9">
                  <c:v>BKE%</c:v>
                </c:pt>
                <c:pt idx="10">
                  <c:v>BKEA%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17</c:v>
                </c:pt>
                <c:pt idx="1">
                  <c:v>33</c:v>
                </c:pt>
                <c:pt idx="2">
                  <c:v>30</c:v>
                </c:pt>
                <c:pt idx="3">
                  <c:v>21</c:v>
                </c:pt>
                <c:pt idx="5">
                  <c:v>25</c:v>
                </c:pt>
                <c:pt idx="6">
                  <c:v>31</c:v>
                </c:pt>
                <c:pt idx="7">
                  <c:v>21</c:v>
                </c:pt>
                <c:pt idx="8">
                  <c:v>33</c:v>
                </c:pt>
                <c:pt idx="9" formatCode="#,##0">
                  <c:v>29</c:v>
                </c:pt>
                <c:pt idx="10" formatCode="#,##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7-413C-81DA-C1695A7858A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Rang DKV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solidFill>
                <a:srgbClr val="98A92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18000" tIns="19050" rIns="18000" bIns="19050" anchor="ctr" anchorCtr="1">
                <a:spAutoFit/>
              </a:bodyPr>
              <a:lstStyle/>
              <a:p>
                <a:pPr>
                  <a:defRPr sz="98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BMK0, BMKD, BMZ1</c:v>
                </c:pt>
                <c:pt idx="1">
                  <c:v>BMK1, BMKD, BMZ1</c:v>
                </c:pt>
                <c:pt idx="2">
                  <c:v>BMK2, BMKD, BMZ1</c:v>
                </c:pt>
                <c:pt idx="3">
                  <c:v>BMK3, BMKD, BMZ1</c:v>
                </c:pt>
                <c:pt idx="5">
                  <c:v>BK%, BKH2/1, BEX</c:v>
                </c:pt>
                <c:pt idx="6">
                  <c:v>BK%</c:v>
                </c:pt>
                <c:pt idx="7">
                  <c:v>BKA%, BKH2/1A, BEXA</c:v>
                </c:pt>
                <c:pt idx="8">
                  <c:v>BKA%</c:v>
                </c:pt>
                <c:pt idx="9">
                  <c:v>BKE%</c:v>
                </c:pt>
                <c:pt idx="10">
                  <c:v>BKEA%</c:v>
                </c:pt>
              </c:strCache>
            </c:strRef>
          </c:cat>
          <c:val>
            <c:numRef>
              <c:f>Tabelle1!$C$2:$C$12</c:f>
              <c:numCache>
                <c:formatCode>General</c:formatCode>
                <c:ptCount val="11"/>
                <c:pt idx="0">
                  <c:v>5</c:v>
                </c:pt>
                <c:pt idx="1">
                  <c:v>13</c:v>
                </c:pt>
                <c:pt idx="2">
                  <c:v>8</c:v>
                </c:pt>
                <c:pt idx="3">
                  <c:v>11</c:v>
                </c:pt>
                <c:pt idx="5">
                  <c:v>5</c:v>
                </c:pt>
                <c:pt idx="6">
                  <c:v>9</c:v>
                </c:pt>
                <c:pt idx="7">
                  <c:v>15</c:v>
                </c:pt>
                <c:pt idx="8">
                  <c:v>20</c:v>
                </c:pt>
                <c:pt idx="9">
                  <c:v>1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7-413C-81DA-C1695A785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68892080"/>
        <c:axId val="468885416"/>
      </c:barChart>
      <c:catAx>
        <c:axId val="468892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8885416"/>
        <c:crosses val="autoZero"/>
        <c:auto val="1"/>
        <c:lblAlgn val="ctr"/>
        <c:lblOffset val="100"/>
        <c:noMultiLvlLbl val="0"/>
      </c:catAx>
      <c:valAx>
        <c:axId val="468885416"/>
        <c:scaling>
          <c:orientation val="minMax"/>
          <c:max val="6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6889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414.51</c:v>
                </c:pt>
                <c:pt idx="1">
                  <c:v>414.51</c:v>
                </c:pt>
                <c:pt idx="2">
                  <c:v>414.51</c:v>
                </c:pt>
                <c:pt idx="3">
                  <c:v>414.51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3-4BF3-BF8C-995D104E6C1F}"/>
            </c:ext>
          </c:extLst>
        </c:ser>
        <c:ser>
          <c:idx val="1"/>
          <c:order val="1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192.61</c:v>
                </c:pt>
                <c:pt idx="1">
                  <c:v>192.61</c:v>
                </c:pt>
                <c:pt idx="2">
                  <c:v>192.61</c:v>
                </c:pt>
                <c:pt idx="3">
                  <c:v>192.61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3-4BF3-BF8C-995D104E6C1F}"/>
            </c:ext>
          </c:extLst>
        </c:ser>
        <c:ser>
          <c:idx val="2"/>
          <c:order val="2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</c:numCache>
            </c:numRef>
          </c:cat>
          <c:val>
            <c:numRef>
              <c:f>Tabelle1!$D$2:$D$5</c:f>
              <c:numCache>
                <c:formatCode>0.00</c:formatCode>
                <c:ptCount val="4"/>
                <c:pt idx="0">
                  <c:v>216.98</c:v>
                </c:pt>
                <c:pt idx="1">
                  <c:v>248.23</c:v>
                </c:pt>
                <c:pt idx="2">
                  <c:v>282.55</c:v>
                </c:pt>
                <c:pt idx="3">
                  <c:v>322.20999999999998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3-4BF3-BF8C-995D104E6C1F}"/>
            </c:ext>
          </c:extLst>
        </c:ser>
        <c:ser>
          <c:idx val="3"/>
          <c:order val="3"/>
          <c:spPr>
            <a:ln w="28575" cap="rnd">
              <a:solidFill>
                <a:srgbClr val="892737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</c:numCache>
            </c:numRef>
          </c:cat>
          <c:val>
            <c:numRef>
              <c:f>Tabelle1!$E$2:$E$5</c:f>
              <c:numCache>
                <c:formatCode>0.00</c:formatCode>
                <c:ptCount val="4"/>
                <c:pt idx="0">
                  <c:v>215.55</c:v>
                </c:pt>
                <c:pt idx="1">
                  <c:v>218.95000000000002</c:v>
                </c:pt>
                <c:pt idx="2">
                  <c:v>222.95000000000002</c:v>
                </c:pt>
                <c:pt idx="3">
                  <c:v>227.75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83-4BF3-BF8C-995D104E6C1F}"/>
            </c:ext>
          </c:extLst>
        </c:ser>
        <c:ser>
          <c:idx val="4"/>
          <c:order val="4"/>
          <c:spPr>
            <a:ln w="28575" cap="rnd">
              <a:solidFill>
                <a:srgbClr val="09575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</c:numCache>
            </c:numRef>
          </c:cat>
          <c:val>
            <c:numRef>
              <c:f>Tabelle1!$F$2:$F$5</c:f>
              <c:numCache>
                <c:formatCode>0.00</c:formatCode>
                <c:ptCount val="4"/>
                <c:pt idx="0">
                  <c:v>238.10000000000002</c:v>
                </c:pt>
                <c:pt idx="1">
                  <c:v>246.06</c:v>
                </c:pt>
                <c:pt idx="2">
                  <c:v>263.19</c:v>
                </c:pt>
                <c:pt idx="3">
                  <c:v>267.99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83-4BF3-BF8C-995D104E6C1F}"/>
            </c:ext>
          </c:extLst>
        </c:ser>
        <c:ser>
          <c:idx val="5"/>
          <c:order val="5"/>
          <c:spPr>
            <a:ln w="28575" cap="rnd">
              <a:solidFill>
                <a:srgbClr val="98A92A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</c:numCache>
            </c:numRef>
          </c:cat>
          <c:val>
            <c:numRef>
              <c:f>Tabelle1!$G$2:$G$5</c:f>
              <c:numCache>
                <c:formatCode>0.00</c:formatCode>
                <c:ptCount val="4"/>
                <c:pt idx="0">
                  <c:v>252.02</c:v>
                </c:pt>
                <c:pt idx="1">
                  <c:v>263.14</c:v>
                </c:pt>
                <c:pt idx="2">
                  <c:v>284.95</c:v>
                </c:pt>
                <c:pt idx="3">
                  <c:v>295.59000000000003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83-4BF3-BF8C-995D104E6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8843688"/>
        <c:axId val="524492832"/>
      </c:lineChart>
      <c:catAx>
        <c:axId val="528843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4492832"/>
        <c:crosses val="autoZero"/>
        <c:auto val="1"/>
        <c:lblAlgn val="ctr"/>
        <c:lblOffset val="100"/>
        <c:noMultiLvlLbl val="0"/>
      </c:catAx>
      <c:valAx>
        <c:axId val="524492832"/>
        <c:scaling>
          <c:orientation val="minMax"/>
          <c:max val="43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8843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95000"/>
      </a:schemeClr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03577870055782"/>
          <c:y val="8.3026389137684023E-3"/>
          <c:w val="0.8327611303450313"/>
          <c:h val="0.997590424220887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Anzahl Angebote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525">
              <a:solidFill>
                <a:schemeClr val="accent2"/>
              </a:solidFill>
            </a:ln>
          </c:spPr>
          <c:invertIfNegative val="0"/>
          <c:dLbls>
            <c:dLbl>
              <c:idx val="1"/>
              <c:spPr>
                <a:noFill/>
                <a:ln w="11289">
                  <a:noFill/>
                </a:ln>
              </c:spPr>
              <c:txPr>
                <a:bodyPr/>
                <a:lstStyle/>
                <a:p>
                  <a:pPr>
                    <a:defRPr sz="97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136-46F1-B5BA-63A1D8F01EBB}"/>
                </c:ext>
              </c:extLst>
            </c:dLbl>
            <c:spPr>
              <a:noFill/>
              <a:ln w="1128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Sheet1!$B$1:$V$1</c:f>
              <c:strCache>
                <c:ptCount val="21"/>
                <c:pt idx="0">
                  <c:v>KAMP1 /0</c:v>
                </c:pt>
                <c:pt idx="1">
                  <c:v>KSHR</c:v>
                </c:pt>
                <c:pt idx="2">
                  <c:v>KHMR</c:v>
                </c:pt>
                <c:pt idx="3">
                  <c:v>KABN</c:v>
                </c:pt>
                <c:pt idx="4">
                  <c:v>KDT</c:v>
                </c:pt>
                <c:pt idx="5">
                  <c:v>KDT70</c:v>
                </c:pt>
                <c:pt idx="6">
                  <c:v>KDT85</c:v>
                </c:pt>
                <c:pt idx="7">
                  <c:v>KDTP100</c:v>
                </c:pt>
                <c:pt idx="8">
                  <c:v>KDT70 KDBS</c:v>
                </c:pt>
                <c:pt idx="9">
                  <c:v>KDT85 KDBS</c:v>
                </c:pt>
                <c:pt idx="10">
                  <c:v>KDT85 KDBE</c:v>
                </c:pt>
                <c:pt idx="11">
                  <c:v>SZL/ KGZ1</c:v>
                </c:pt>
                <c:pt idx="12">
                  <c:v>KS2/ KGZ2</c:v>
                </c:pt>
                <c:pt idx="13">
                  <c:v>KSU</c:v>
                </c:pt>
                <c:pt idx="14">
                  <c:v>KKHT 20</c:v>
                </c:pt>
                <c:pt idx="15">
                  <c:v>KPET50</c:v>
                </c:pt>
                <c:pt idx="16">
                  <c:v>PTG50</c:v>
                </c:pt>
                <c:pt idx="17">
                  <c:v>KFP</c:v>
                </c:pt>
                <c:pt idx="18">
                  <c:v>KPEK</c:v>
                </c:pt>
                <c:pt idx="19">
                  <c:v>PZU50</c:v>
                </c:pt>
                <c:pt idx="20">
                  <c:v>PZU100</c:v>
                </c:pt>
              </c:strCache>
            </c:strRef>
          </c:cat>
          <c:val>
            <c:numRef>
              <c:f>Sheet1!$B$2:$V$2</c:f>
              <c:numCache>
                <c:formatCode>General</c:formatCode>
                <c:ptCount val="21"/>
                <c:pt idx="0">
                  <c:v>11</c:v>
                </c:pt>
                <c:pt idx="1">
                  <c:v>76</c:v>
                </c:pt>
                <c:pt idx="2">
                  <c:v>44</c:v>
                </c:pt>
                <c:pt idx="3">
                  <c:v>69</c:v>
                </c:pt>
                <c:pt idx="4">
                  <c:v>14</c:v>
                </c:pt>
                <c:pt idx="5">
                  <c:v>78</c:v>
                </c:pt>
                <c:pt idx="6">
                  <c:v>48</c:v>
                </c:pt>
                <c:pt idx="7">
                  <c:v>5</c:v>
                </c:pt>
                <c:pt idx="8">
                  <c:v>74</c:v>
                </c:pt>
                <c:pt idx="9">
                  <c:v>50</c:v>
                </c:pt>
                <c:pt idx="10">
                  <c:v>33</c:v>
                </c:pt>
                <c:pt idx="11">
                  <c:v>36</c:v>
                </c:pt>
                <c:pt idx="12">
                  <c:v>94</c:v>
                </c:pt>
                <c:pt idx="13">
                  <c:v>12</c:v>
                </c:pt>
                <c:pt idx="14">
                  <c:v>31</c:v>
                </c:pt>
                <c:pt idx="15">
                  <c:v>57</c:v>
                </c:pt>
                <c:pt idx="16">
                  <c:v>23</c:v>
                </c:pt>
                <c:pt idx="17">
                  <c:v>29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36-46F1-B5BA-63A1D8F01EB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Rang DKV</c:v>
                </c:pt>
              </c:strCache>
            </c:strRef>
          </c:tx>
          <c:spPr>
            <a:noFill/>
            <a:ln w="11289">
              <a:noFill/>
            </a:ln>
          </c:spPr>
          <c:invertIfNegative val="0"/>
          <c:dLbls>
            <c:dLbl>
              <c:idx val="4"/>
              <c:spPr>
                <a:solidFill>
                  <a:srgbClr val="C00000"/>
                </a:solidFill>
                <a:ln w="11289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76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136-46F1-B5BA-63A1D8F01EBB}"/>
                </c:ext>
              </c:extLst>
            </c:dLbl>
            <c:dLbl>
              <c:idx val="16"/>
              <c:spPr>
                <a:solidFill>
                  <a:srgbClr val="98A92A"/>
                </a:solidFill>
                <a:ln w="11289"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76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136-46F1-B5BA-63A1D8F01EBB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36DB358B-5BD4-4D5E-A711-0372783B73C8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136-46F1-B5BA-63A1D8F01EBB}"/>
                </c:ext>
              </c:extLst>
            </c:dLbl>
            <c:spPr>
              <a:solidFill>
                <a:srgbClr val="98A92A"/>
              </a:solidFill>
              <a:ln w="1128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6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Sheet1!$B$1:$V$1</c:f>
              <c:strCache>
                <c:ptCount val="21"/>
                <c:pt idx="0">
                  <c:v>KAMP1 /0</c:v>
                </c:pt>
                <c:pt idx="1">
                  <c:v>KSHR</c:v>
                </c:pt>
                <c:pt idx="2">
                  <c:v>KHMR</c:v>
                </c:pt>
                <c:pt idx="3">
                  <c:v>KABN</c:v>
                </c:pt>
                <c:pt idx="4">
                  <c:v>KDT</c:v>
                </c:pt>
                <c:pt idx="5">
                  <c:v>KDT70</c:v>
                </c:pt>
                <c:pt idx="6">
                  <c:v>KDT85</c:v>
                </c:pt>
                <c:pt idx="7">
                  <c:v>KDTP100</c:v>
                </c:pt>
                <c:pt idx="8">
                  <c:v>KDT70 KDBS</c:v>
                </c:pt>
                <c:pt idx="9">
                  <c:v>KDT85 KDBS</c:v>
                </c:pt>
                <c:pt idx="10">
                  <c:v>KDT85 KDBE</c:v>
                </c:pt>
                <c:pt idx="11">
                  <c:v>SZL/ KGZ1</c:v>
                </c:pt>
                <c:pt idx="12">
                  <c:v>KS2/ KGZ2</c:v>
                </c:pt>
                <c:pt idx="13">
                  <c:v>KSU</c:v>
                </c:pt>
                <c:pt idx="14">
                  <c:v>KKHT 20</c:v>
                </c:pt>
                <c:pt idx="15">
                  <c:v>KPET50</c:v>
                </c:pt>
                <c:pt idx="16">
                  <c:v>PTG50</c:v>
                </c:pt>
                <c:pt idx="17">
                  <c:v>KFP</c:v>
                </c:pt>
                <c:pt idx="18">
                  <c:v>KPEK</c:v>
                </c:pt>
                <c:pt idx="19">
                  <c:v>PZU50</c:v>
                </c:pt>
                <c:pt idx="20">
                  <c:v>PZU100</c:v>
                </c:pt>
              </c:strCache>
            </c:strRef>
          </c:cat>
          <c:val>
            <c:numRef>
              <c:f>Sheet1!$B$3:$V$3</c:f>
              <c:numCache>
                <c:formatCode>General</c:formatCode>
                <c:ptCount val="21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29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6</c:v>
                </c:pt>
                <c:pt idx="10">
                  <c:v>7</c:v>
                </c:pt>
                <c:pt idx="11">
                  <c:v>28</c:v>
                </c:pt>
                <c:pt idx="12">
                  <c:v>9</c:v>
                </c:pt>
                <c:pt idx="13">
                  <c:v>10</c:v>
                </c:pt>
                <c:pt idx="14">
                  <c:v>9</c:v>
                </c:pt>
                <c:pt idx="15">
                  <c:v>1</c:v>
                </c:pt>
                <c:pt idx="16">
                  <c:v>2</c:v>
                </c:pt>
                <c:pt idx="17">
                  <c:v>22</c:v>
                </c:pt>
                <c:pt idx="18">
                  <c:v>2</c:v>
                </c:pt>
                <c:pt idx="19">
                  <c:v>5</c:v>
                </c:pt>
                <c:pt idx="2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36-46F1-B5BA-63A1D8F01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468891296"/>
        <c:axId val="468888944"/>
      </c:barChart>
      <c:catAx>
        <c:axId val="468891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823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68888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8888944"/>
        <c:scaling>
          <c:orientation val="minMax"/>
          <c:max val="150"/>
          <c:min val="0"/>
        </c:scaling>
        <c:delete val="0"/>
        <c:axPos val="t"/>
        <c:majorGridlines>
          <c:spPr>
            <a:ln w="564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one"/>
        <c:spPr>
          <a:ln w="2823">
            <a:noFill/>
          </a:ln>
        </c:spPr>
        <c:crossAx val="468891296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F15BB497-A31A-4E1B-BCD8-06CAE7786CDB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2F967223-AFC9-419A-974D-4BB4787C1D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27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23-AFC9-419A-974D-4BB4787C1D3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20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23-AFC9-419A-974D-4BB4787C1D3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86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Clr>
                <a:srgbClr val="095751"/>
              </a:buClr>
              <a:buFont typeface="Arial" panose="020B0604020202020204" pitchFamily="34" charset="0"/>
              <a:buNone/>
            </a:pPr>
            <a:r>
              <a:rPr lang="de-DE" sz="1200" dirty="0" smtClean="0">
                <a:solidFill>
                  <a:srgbClr val="404040"/>
                </a:solidFill>
                <a:latin typeface="Arial" panose="020B0604020202020204" pitchFamily="34" charset="0"/>
              </a:rPr>
              <a:t>„Differenz“ = Ersparnis zu GKV-Höchstbeitrag ohne Betrachtung steuerlicher Auswirkungen</a:t>
            </a:r>
          </a:p>
          <a:p>
            <a:pPr marL="0" lvl="0" indent="0">
              <a:buClr>
                <a:srgbClr val="095751"/>
              </a:buClr>
              <a:buFont typeface="Arial" panose="020B0604020202020204" pitchFamily="34" charset="0"/>
              <a:buNone/>
            </a:pPr>
            <a:r>
              <a:rPr lang="de-DE" sz="1200" dirty="0" smtClean="0">
                <a:solidFill>
                  <a:srgbClr val="404040"/>
                </a:solidFill>
                <a:latin typeface="Arial" panose="020B0604020202020204" pitchFamily="34" charset="0"/>
              </a:rPr>
              <a:t>Ansprache Möglichkeit im Bestand</a:t>
            </a:r>
          </a:p>
          <a:p>
            <a:pPr marL="0" lvl="0" indent="0">
              <a:buClr>
                <a:srgbClr val="095751"/>
              </a:buClr>
              <a:buFont typeface="Arial" panose="020B0604020202020204" pitchFamily="34" charset="0"/>
              <a:buNone/>
            </a:pPr>
            <a:r>
              <a:rPr lang="de-DE" sz="1200" dirty="0" smtClean="0">
                <a:solidFill>
                  <a:srgbClr val="404040"/>
                </a:solidFill>
                <a:latin typeface="Arial" panose="020B0604020202020204" pitchFamily="34" charset="0"/>
              </a:rPr>
              <a:t>Gezielte Neukundenakquise</a:t>
            </a:r>
          </a:p>
          <a:p>
            <a:pPr marL="342900" lvl="0" indent="-342900">
              <a:buClr>
                <a:srgbClr val="095751"/>
              </a:buClr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0" lvl="0" indent="0">
              <a:buClr>
                <a:srgbClr val="095751"/>
              </a:buClr>
              <a:buFont typeface="Arial" panose="020B0604020202020204" pitchFamily="34" charset="0"/>
              <a:buNone/>
            </a:pPr>
            <a:r>
              <a:rPr lang="de-DE" sz="1200" dirty="0" smtClean="0">
                <a:solidFill>
                  <a:srgbClr val="404040"/>
                </a:solidFill>
                <a:latin typeface="Arial" panose="020B0604020202020204" pitchFamily="34" charset="0"/>
              </a:rPr>
              <a:t>Bei KTC43/100 (für Angestellte) noch günstiger.</a:t>
            </a:r>
            <a:r>
              <a:rPr lang="de-DE" sz="1200" baseline="0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</a:p>
          <a:p>
            <a:pPr marL="0" lvl="0" indent="0">
              <a:buClr>
                <a:srgbClr val="095751"/>
              </a:buClr>
              <a:buFont typeface="Arial" panose="020B0604020202020204" pitchFamily="34" charset="0"/>
              <a:buNone/>
            </a:pPr>
            <a:endParaRPr lang="de-DE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de-DE" dirty="0"/>
              <a:t>Ihre Chance für eine </a:t>
            </a:r>
            <a:r>
              <a:rPr lang="de-DE" b="1" dirty="0" smtClean="0"/>
              <a:t>Optimierung - </a:t>
            </a:r>
            <a:r>
              <a:rPr lang="de-DE" dirty="0" smtClean="0"/>
              <a:t>Mehr </a:t>
            </a:r>
            <a:r>
              <a:rPr lang="de-DE" dirty="0"/>
              <a:t>als </a:t>
            </a:r>
            <a:r>
              <a:rPr lang="de-DE" b="1" dirty="0"/>
              <a:t>6 Mio. </a:t>
            </a:r>
            <a:r>
              <a:rPr lang="de-DE" dirty="0"/>
              <a:t>GKV-Mitglieder sind aktuell freiwillig versichert.</a:t>
            </a:r>
          </a:p>
          <a:p>
            <a:endParaRPr lang="de-DE" dirty="0">
              <a:solidFill>
                <a:schemeClr val="accent1"/>
              </a:solidFill>
            </a:endParaRPr>
          </a:p>
          <a:p>
            <a:pPr marL="0" lvl="0" indent="0">
              <a:buClr>
                <a:srgbClr val="095751"/>
              </a:buClr>
              <a:buFont typeface="Arial" panose="020B0604020202020204" pitchFamily="34" charset="0"/>
              <a:buNone/>
            </a:pPr>
            <a:endParaRPr lang="de-DE" sz="1200" dirty="0" smtClean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23-AFC9-419A-974D-4BB4787C1D3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394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404040"/>
                </a:solidFill>
                <a:latin typeface="Arial" panose="020B0604020202020204" pitchFamily="34" charset="0"/>
              </a:rPr>
              <a:t>Im Neugeschäft: Verkauf niedrigerer SB-Stufen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404040"/>
                </a:solidFill>
                <a:latin typeface="Arial" panose="020B0604020202020204" pitchFamily="34" charset="0"/>
              </a:rPr>
              <a:t>Im Bestand: Bestandsumstellungen auf niedrigere SB-Stufen (ohne Berücksichtigung von Anrechnungsbeträgen)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404040"/>
                </a:solidFill>
                <a:latin typeface="Arial" panose="020B0604020202020204" pitchFamily="34" charset="0"/>
              </a:rPr>
              <a:t>Hinzuversicherung von AG-zuschussfähigen Tarifen z.B. KKUR, VV65, etc.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23-AFC9-419A-974D-4BB4787C1D3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47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KVS1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Kompakter Tarif, Mehrbett-Zimmer, ZB 100% - ZE 80% -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KfO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80%, Heilpraktiker, Naturheilverfahren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Hufeland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offener Hilfsmittelkatalog, Psychotherapie, Sehhilfen bis 100,00 EUR, GOÄ: bis zum Höchstsatz (3,5-fach),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Pauschalleistung, Selbstbeteiligung: 500 EUR (AZ), bis 20. Lebensjahr 0 EUR, Primärarztprinzip(!), Optionsrecht,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Tarifgeneration Unisex, Tarif aufgelegt Jan 2013, BAP Jan 2017</a:t>
            </a:r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dirty="0" smtClean="0"/>
              <a:t>In 2018 das 30fache des 40. Teils der monatlichen Bezugsgröße; dies entspricht im Jahr 2018 einer Mindestbeitragsbemessungsgrundlage von 2.283,75 Euro x (14,6%+1%</a:t>
            </a:r>
            <a:r>
              <a:rPr lang="de-DE" baseline="0" dirty="0" smtClean="0"/>
              <a:t>+2,55%SPV) </a:t>
            </a:r>
            <a:r>
              <a:rPr lang="de-DE" b="1" baseline="0" dirty="0" smtClean="0"/>
              <a:t>= 414,55€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dirty="0" smtClean="0"/>
              <a:t>Ab</a:t>
            </a:r>
            <a:r>
              <a:rPr lang="de-DE" baseline="0" dirty="0" smtClean="0"/>
              <a:t> </a:t>
            </a:r>
            <a:r>
              <a:rPr lang="de-DE" dirty="0" smtClean="0"/>
              <a:t>2019 das 30fache des 90. Teils der monatlichen Bezugsgröße festgesetzt, dies entspricht im Jahr 2019 einer Mindestbeitragsbemessungsgrundlage von 1.038,33 Euro x</a:t>
            </a:r>
            <a:r>
              <a:rPr lang="de-DE" baseline="0" dirty="0" smtClean="0"/>
              <a:t> (14,6%+0,9%+3,05 SPV) </a:t>
            </a:r>
            <a:r>
              <a:rPr lang="de-DE" b="1" baseline="0" dirty="0" smtClean="0"/>
              <a:t>= 192,60€ 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Quelle 20.12.2018 https://sozialversicherung-kompetent.de/krankenversicherung/zahlen-werte/865-krankenkassenbeitrag-2019.html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67223-AFC9-419A-974D-4BB4787C1D3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2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23-AFC9-419A-974D-4BB4787C1D3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456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24B8-D5D2-4950-BAC8-4B51DC06759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00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223-AFC9-419A-974D-4BB4787C1D3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4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" y="-1"/>
            <a:ext cx="12213139" cy="6876000"/>
          </a:xfrm>
          <a:prstGeom prst="rect">
            <a:avLst/>
          </a:prstGeom>
        </p:spPr>
      </p:pic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6760331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" name="think-cell Folie" r:id="rId5" imgW="286" imgH="286" progId="TCLayout.ActiveDocument.1">
                  <p:embed/>
                </p:oleObj>
              </mc:Choice>
              <mc:Fallback>
                <p:oleObj name="think-cell Foli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2000" y="2520000"/>
            <a:ext cx="8640000" cy="72000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2737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 smtClean="0"/>
              <a:t>Untertitel (18pt), maximal zweizeilig</a:t>
            </a:r>
          </a:p>
          <a:p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2000" y="612000"/>
            <a:ext cx="8640000" cy="540000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Titel Präsentation (36pt / fett)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" y="1152000"/>
            <a:ext cx="8640000" cy="126000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2737"/>
              </a:buClr>
              <a:buSzTx/>
              <a:buFont typeface="Arial" panose="020B0604020202020204" pitchFamily="34" charset="0"/>
              <a:buNone/>
              <a:tabLst/>
              <a:defRPr sz="36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273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zwei weitere Zeilen (36pt)</a:t>
            </a:r>
          </a:p>
        </p:txBody>
      </p:sp>
      <p:cxnSp>
        <p:nvCxnSpPr>
          <p:cNvPr id="14" name="Gerader Verbinder 13"/>
          <p:cNvCxnSpPr/>
          <p:nvPr userDrawn="1"/>
        </p:nvCxnSpPr>
        <p:spPr>
          <a:xfrm>
            <a:off x="252000" y="2448000"/>
            <a:ext cx="86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989" y="5528827"/>
            <a:ext cx="1857634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6000" cy="6867311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A625A"/>
                </a:solidFill>
              </a:defRPr>
            </a:lvl1pPr>
          </a:lstStyle>
          <a:p>
            <a:fld id="{FFC15759-0F4D-43E0-A012-6B1071B8BD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0000" y="6588000"/>
            <a:ext cx="9600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A6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DKV Vertriebskooperationen RD Süd 2018 – interne Unterlage – Keine Weitergabe an Dritte - 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990000" y="2736000"/>
            <a:ext cx="8640000" cy="72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>
                <a:solidFill>
                  <a:srgbClr val="6A62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 (18pt), max. zweizeilig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440000"/>
            <a:ext cx="8640000" cy="118800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2737"/>
              </a:buClr>
              <a:buSzTx/>
              <a:buFont typeface="Arial" panose="020B0604020202020204" pitchFamily="34" charset="0"/>
              <a:buNone/>
              <a:tabLst/>
              <a:defRPr sz="3600" b="1" baseline="0">
                <a:solidFill>
                  <a:srgbClr val="6A625A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273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Kapitelüberschrift (36pt)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273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max. zweizeilig 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1440000"/>
            <a:ext cx="756000" cy="683302"/>
          </a:xfrm>
        </p:spPr>
        <p:txBody>
          <a:bodyPr lIns="0" tIns="0" rIns="0" bIns="0"/>
          <a:lstStyle>
            <a:lvl1pPr marL="258763" marR="0" indent="-258763" algn="l" defTabSz="715963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2737"/>
              </a:buClr>
              <a:buSzTx/>
              <a:buFont typeface="Arial" panose="020B0604020202020204" pitchFamily="34" charset="0"/>
              <a:buNone/>
              <a:tabLst>
                <a:tab pos="715963" algn="l"/>
              </a:tabLst>
              <a:defRPr sz="3600" b="1" baseline="0">
                <a:solidFill>
                  <a:srgbClr val="6A625A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273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1. 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9100" y="396000"/>
            <a:ext cx="1866900" cy="485775"/>
          </a:xfrm>
          <a:prstGeom prst="rect">
            <a:avLst/>
          </a:prstGeom>
        </p:spPr>
      </p:pic>
      <p:cxnSp>
        <p:nvCxnSpPr>
          <p:cNvPr id="18" name="Gerader Verbinder 17"/>
          <p:cNvCxnSpPr/>
          <p:nvPr userDrawn="1"/>
        </p:nvCxnSpPr>
        <p:spPr>
          <a:xfrm>
            <a:off x="252000" y="1179630"/>
            <a:ext cx="11628000" cy="0"/>
          </a:xfrm>
          <a:prstGeom prst="line">
            <a:avLst/>
          </a:prstGeom>
          <a:ln w="15875">
            <a:solidFill>
              <a:srgbClr val="D0C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0736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42640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80000" y="1332000"/>
            <a:ext cx="117360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Text der ersten Ebene (18pt)</a:t>
            </a:r>
          </a:p>
          <a:p>
            <a:pPr lvl="1"/>
            <a:r>
              <a:rPr lang="de-DE" dirty="0" smtClean="0"/>
              <a:t>Text der zweiten Ebene</a:t>
            </a:r>
          </a:p>
          <a:p>
            <a:pPr lvl="2"/>
            <a:r>
              <a:rPr lang="de-DE" dirty="0" smtClean="0"/>
              <a:t>Text der dritten Ebene</a:t>
            </a:r>
          </a:p>
          <a:p>
            <a:pPr lvl="3"/>
            <a:r>
              <a:rPr lang="de-DE" dirty="0" smtClean="0"/>
              <a:t>Text der vierten Ebene</a:t>
            </a:r>
          </a:p>
          <a:p>
            <a:pPr lvl="4"/>
            <a:r>
              <a:rPr lang="de-DE" dirty="0" smtClean="0"/>
              <a:t>Text der fünften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DKV Vertriebskooperationen RD Süd 2018 – interne Unterlage – Keine Weitergabe an Dritte -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759-0F4D-43E0-A012-6B1071B8BD3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2000" y="72000"/>
            <a:ext cx="9000000" cy="288000"/>
          </a:xfrm>
        </p:spPr>
        <p:txBody>
          <a:bodyPr bIns="0">
            <a:normAutofit/>
          </a:bodyPr>
          <a:lstStyle>
            <a:lvl1pPr>
              <a:defRPr sz="1400"/>
            </a:lvl1pPr>
          </a:lstStyle>
          <a:p>
            <a:pPr lvl="0"/>
            <a:r>
              <a:rPr lang="de-DE" dirty="0" smtClean="0"/>
              <a:t>Kapitelüberschrift (14pt)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" y="360000"/>
            <a:ext cx="9000000" cy="648000"/>
          </a:xfr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1800" b="1"/>
            </a:lvl1pPr>
          </a:lstStyle>
          <a:p>
            <a:pPr lvl="0"/>
            <a:r>
              <a:rPr lang="de-DE" dirty="0" smtClean="0"/>
              <a:t>Überschrift zweizeilig (18pt / fett)</a:t>
            </a:r>
          </a:p>
        </p:txBody>
      </p:sp>
    </p:spTree>
    <p:extLst>
      <p:ext uri="{BB962C8B-B14F-4D97-AF65-F5344CB8AC3E}">
        <p14:creationId xmlns:p14="http://schemas.microsoft.com/office/powerpoint/2010/main" val="278522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80000" y="1692000"/>
            <a:ext cx="11736000" cy="453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Text der ersten Ebene (18pt)</a:t>
            </a:r>
          </a:p>
          <a:p>
            <a:pPr lvl="1"/>
            <a:r>
              <a:rPr lang="de-DE" dirty="0" smtClean="0"/>
              <a:t>Text der zweiten Ebene</a:t>
            </a:r>
          </a:p>
          <a:p>
            <a:pPr lvl="2"/>
            <a:r>
              <a:rPr lang="de-DE" dirty="0" smtClean="0"/>
              <a:t>Text der dritten Ebene</a:t>
            </a:r>
          </a:p>
          <a:p>
            <a:pPr lvl="3"/>
            <a:r>
              <a:rPr lang="de-DE" dirty="0" smtClean="0"/>
              <a:t>Text der vierten Ebene</a:t>
            </a:r>
          </a:p>
          <a:p>
            <a:pPr lvl="4"/>
            <a:r>
              <a:rPr lang="de-DE" dirty="0" smtClean="0"/>
              <a:t>Text der fünften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DKV Vertriebskooperationen RD Süd 2018 – interne Unterlage – Keine Weitergabe an Dritte -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759-0F4D-43E0-A012-6B1071B8BD3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180000" y="1355499"/>
            <a:ext cx="11736000" cy="288000"/>
          </a:xfrm>
          <a:noFill/>
        </p:spPr>
        <p:txBody>
          <a:bodyPr wrap="square" tIns="0" bIns="0" rtlCol="0" anchor="ctr" anchorCtr="0">
            <a:spAutoFit/>
          </a:bodyPr>
          <a:lstStyle>
            <a:lvl1pPr marL="0" indent="0">
              <a:buNone/>
              <a:defRPr lang="de-DE" sz="1800" b="1" baseline="0" dirty="0" smtClean="0">
                <a:solidFill>
                  <a:srgbClr val="6A625A"/>
                </a:solidFill>
                <a:latin typeface="+mj-lt"/>
                <a:cs typeface="+mn-cs"/>
              </a:defRPr>
            </a:lvl1pPr>
          </a:lstStyle>
          <a:p>
            <a:pPr marL="0" lvl="0"/>
            <a:r>
              <a:rPr lang="de-DE" dirty="0" smtClean="0"/>
              <a:t>Zwischenüberschrift (18pt / fett)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2000" y="72000"/>
            <a:ext cx="9000000" cy="288000"/>
          </a:xfrm>
        </p:spPr>
        <p:txBody>
          <a:bodyPr bIns="0">
            <a:normAutofit/>
          </a:bodyPr>
          <a:lstStyle>
            <a:lvl1pPr>
              <a:defRPr sz="1400"/>
            </a:lvl1pPr>
          </a:lstStyle>
          <a:p>
            <a:pPr lvl="0"/>
            <a:r>
              <a:rPr lang="de-DE" dirty="0" smtClean="0"/>
              <a:t>Kapitelüberschrift (14pt)</a:t>
            </a:r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" y="360000"/>
            <a:ext cx="9000000" cy="648000"/>
          </a:xfr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1800" b="1"/>
            </a:lvl1pPr>
          </a:lstStyle>
          <a:p>
            <a:pPr lvl="0"/>
            <a:r>
              <a:rPr lang="de-DE" dirty="0" smtClean="0"/>
              <a:t>Überschrift zweizeilig (18pt / fett)</a:t>
            </a:r>
          </a:p>
        </p:txBody>
      </p:sp>
    </p:spTree>
    <p:extLst>
      <p:ext uri="{BB962C8B-B14F-4D97-AF65-F5344CB8AC3E}">
        <p14:creationId xmlns:p14="http://schemas.microsoft.com/office/powerpoint/2010/main" val="224647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80000" y="1386278"/>
            <a:ext cx="5616000" cy="288000"/>
          </a:xfrm>
          <a:noFill/>
        </p:spPr>
        <p:txBody>
          <a:bodyPr wrap="square" tIns="0" bIns="0" rtlCol="0" anchor="ctr" anchorCtr="0">
            <a:spAutoFit/>
          </a:bodyPr>
          <a:lstStyle>
            <a:lvl1pPr marL="0" indent="0">
              <a:buNone/>
              <a:defRPr lang="de-DE" sz="1400" b="1" baseline="0" dirty="0" smtClean="0">
                <a:solidFill>
                  <a:srgbClr val="6A625A"/>
                </a:solidFill>
                <a:latin typeface="+mj-lt"/>
                <a:cs typeface="+mn-cs"/>
              </a:defRPr>
            </a:lvl1pPr>
          </a:lstStyle>
          <a:p>
            <a:pPr marL="0" lvl="0"/>
            <a:r>
              <a:rPr lang="de-DE" dirty="0" smtClean="0"/>
              <a:t>Zwischenüberschrift (14pt / fett)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80000" y="1692000"/>
            <a:ext cx="5616000" cy="4536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 baseline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 der ersten Ebene (14pt)</a:t>
            </a:r>
          </a:p>
          <a:p>
            <a:pPr lvl="1"/>
            <a:r>
              <a:rPr lang="de-DE" dirty="0" smtClean="0"/>
              <a:t>Text der zweiten Ebene</a:t>
            </a:r>
          </a:p>
          <a:p>
            <a:pPr lvl="2"/>
            <a:r>
              <a:rPr lang="de-DE" dirty="0" smtClean="0"/>
              <a:t>Text der dritten Ebene</a:t>
            </a:r>
          </a:p>
          <a:p>
            <a:pPr lvl="3"/>
            <a:r>
              <a:rPr lang="de-DE" dirty="0" smtClean="0"/>
              <a:t>Text der vierten Ebene</a:t>
            </a:r>
          </a:p>
          <a:p>
            <a:pPr lvl="4"/>
            <a:r>
              <a:rPr lang="de-DE" dirty="0" smtClean="0"/>
              <a:t>Text der fünften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00000" y="1386278"/>
            <a:ext cx="5616000" cy="288000"/>
          </a:xfrm>
          <a:noFill/>
        </p:spPr>
        <p:txBody>
          <a:bodyPr vert="horz" wrap="square" lIns="91440" tIns="0" rIns="91440" bIns="0" rtlCol="0" anchor="ctr" anchorCtr="0">
            <a:spAutoFit/>
          </a:bodyPr>
          <a:lstStyle>
            <a:lvl1pPr marL="0" indent="0">
              <a:buNone/>
              <a:defRPr lang="de-DE" sz="1400" b="1" smtClean="0">
                <a:solidFill>
                  <a:srgbClr val="6A625A"/>
                </a:solidFill>
                <a:latin typeface="+mj-lt"/>
                <a:cs typeface="+mn-cs"/>
              </a:defRPr>
            </a:lvl1pPr>
          </a:lstStyle>
          <a:p>
            <a:pPr marL="0" lvl="0"/>
            <a:r>
              <a:rPr lang="de-DE" dirty="0" smtClean="0"/>
              <a:t>Zwischenüberschrift (14pt / fett)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300000" y="1692000"/>
            <a:ext cx="5616000" cy="4536000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 der ersten Ebene (14pt)</a:t>
            </a:r>
          </a:p>
          <a:p>
            <a:pPr lvl="1"/>
            <a:r>
              <a:rPr lang="de-DE" dirty="0" smtClean="0"/>
              <a:t>Text der zweiten Ebene</a:t>
            </a:r>
          </a:p>
          <a:p>
            <a:pPr lvl="2"/>
            <a:r>
              <a:rPr lang="de-DE" dirty="0" smtClean="0"/>
              <a:t>Text der dritten Ebene</a:t>
            </a:r>
          </a:p>
          <a:p>
            <a:pPr lvl="3"/>
            <a:r>
              <a:rPr lang="de-DE" dirty="0" smtClean="0"/>
              <a:t>Text der vierten Ebene</a:t>
            </a:r>
          </a:p>
          <a:p>
            <a:pPr lvl="4"/>
            <a:r>
              <a:rPr lang="de-DE" dirty="0" smtClean="0"/>
              <a:t>Text der fünften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DKV Vertriebskooperationen RD Süd 2018 – interne Unterlage – Keine Weitergabe an Dritte -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759-0F4D-43E0-A012-6B1071B8BD3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2000" y="72000"/>
            <a:ext cx="9000000" cy="288000"/>
          </a:xfrm>
        </p:spPr>
        <p:txBody>
          <a:bodyPr bIns="0">
            <a:normAutofit/>
          </a:bodyPr>
          <a:lstStyle>
            <a:lvl1pPr>
              <a:defRPr sz="1400"/>
            </a:lvl1pPr>
          </a:lstStyle>
          <a:p>
            <a:pPr lvl="0"/>
            <a:r>
              <a:rPr lang="de-DE" dirty="0" smtClean="0"/>
              <a:t>Kapitelüberschrift (14pt)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" y="360000"/>
            <a:ext cx="9000000" cy="648000"/>
          </a:xfr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1800" b="1"/>
            </a:lvl1pPr>
          </a:lstStyle>
          <a:p>
            <a:pPr lvl="0"/>
            <a:r>
              <a:rPr lang="de-DE" dirty="0" smtClean="0"/>
              <a:t>Überschrift zweizeilig (18pt / fett)</a:t>
            </a:r>
          </a:p>
        </p:txBody>
      </p:sp>
    </p:spTree>
    <p:extLst>
      <p:ext uri="{BB962C8B-B14F-4D97-AF65-F5344CB8AC3E}">
        <p14:creationId xmlns:p14="http://schemas.microsoft.com/office/powerpoint/2010/main" val="5546182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00" y="1332000"/>
            <a:ext cx="4320000" cy="32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buNone/>
              <a:defRPr sz="1400" b="1" i="0">
                <a:solidFill>
                  <a:srgbClr val="6A625A"/>
                </a:solidFill>
              </a:defRPr>
            </a:lvl1pPr>
          </a:lstStyle>
          <a:p>
            <a:r>
              <a:rPr lang="de-DE" dirty="0" smtClean="0"/>
              <a:t>Zwischenüberschrift (14pt / fett)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000" y="1332000"/>
            <a:ext cx="6912000" cy="4896000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 einfügen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DKV Vertriebskooperationen RD Süd 2018 – interne Unterlage – Keine Weitergabe an Dritte -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759-0F4D-43E0-A012-6B1071B8BD3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80000" y="1692000"/>
            <a:ext cx="4320000" cy="4536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 baseline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 der ersten Ebene (14pt)</a:t>
            </a:r>
          </a:p>
          <a:p>
            <a:pPr lvl="1"/>
            <a:r>
              <a:rPr lang="de-DE" dirty="0" smtClean="0"/>
              <a:t>Text der zweiten Ebene</a:t>
            </a:r>
          </a:p>
          <a:p>
            <a:pPr lvl="2"/>
            <a:r>
              <a:rPr lang="de-DE" dirty="0" smtClean="0"/>
              <a:t>Text der dritten Ebene</a:t>
            </a:r>
          </a:p>
          <a:p>
            <a:pPr lvl="3"/>
            <a:r>
              <a:rPr lang="de-DE" dirty="0" smtClean="0"/>
              <a:t>Text der vierten Ebene</a:t>
            </a:r>
          </a:p>
          <a:p>
            <a:pPr lvl="4"/>
            <a:r>
              <a:rPr lang="de-DE" dirty="0" smtClean="0"/>
              <a:t>Text der fünften Ebene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2000" y="72000"/>
            <a:ext cx="9000000" cy="288000"/>
          </a:xfrm>
        </p:spPr>
        <p:txBody>
          <a:bodyPr bIns="0">
            <a:normAutofit/>
          </a:bodyPr>
          <a:lstStyle>
            <a:lvl1pPr>
              <a:defRPr sz="1400"/>
            </a:lvl1pPr>
          </a:lstStyle>
          <a:p>
            <a:pPr lvl="0"/>
            <a:r>
              <a:rPr lang="de-DE" dirty="0" smtClean="0"/>
              <a:t>Kapitelüberschrift (14pt)</a:t>
            </a:r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" y="360000"/>
            <a:ext cx="9000000" cy="648000"/>
          </a:xfr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1800" b="1"/>
            </a:lvl1pPr>
          </a:lstStyle>
          <a:p>
            <a:pPr lvl="0"/>
            <a:r>
              <a:rPr lang="de-DE" dirty="0" smtClean="0"/>
              <a:t>Überschrift zweizeilig (18pt / fett)</a:t>
            </a:r>
          </a:p>
        </p:txBody>
      </p:sp>
    </p:spTree>
    <p:extLst>
      <p:ext uri="{BB962C8B-B14F-4D97-AF65-F5344CB8AC3E}">
        <p14:creationId xmlns:p14="http://schemas.microsoft.com/office/powerpoint/2010/main" val="118966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DKV Vertriebskooperationen RD Süd 2018 – interne Unterlage – Keine Weitergabe an Dritte -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759-0F4D-43E0-A012-6B1071B8BD3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80000" y="1332000"/>
            <a:ext cx="4320000" cy="32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rgbClr val="6A625A"/>
                </a:solidFill>
              </a:defRPr>
            </a:lvl1pPr>
          </a:lstStyle>
          <a:p>
            <a:r>
              <a:rPr lang="de-DE" dirty="0" smtClean="0"/>
              <a:t>Zwischenüberschrift (14pt / fett)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idx="1"/>
          </p:nvPr>
        </p:nvSpPr>
        <p:spPr>
          <a:xfrm>
            <a:off x="4968000" y="1332000"/>
            <a:ext cx="6912000" cy="489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80000" y="1692000"/>
            <a:ext cx="4320000" cy="4536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 baseline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 der ersten Ebene (14pt)</a:t>
            </a:r>
          </a:p>
          <a:p>
            <a:pPr lvl="1"/>
            <a:r>
              <a:rPr lang="de-DE" dirty="0" smtClean="0"/>
              <a:t>Text der zweiten Ebene</a:t>
            </a:r>
          </a:p>
          <a:p>
            <a:pPr lvl="2"/>
            <a:r>
              <a:rPr lang="de-DE" dirty="0" smtClean="0"/>
              <a:t>Text der dritten Ebene</a:t>
            </a:r>
          </a:p>
          <a:p>
            <a:pPr lvl="3"/>
            <a:r>
              <a:rPr lang="de-DE" dirty="0" smtClean="0"/>
              <a:t>Text der vierten Ebene</a:t>
            </a:r>
          </a:p>
          <a:p>
            <a:pPr lvl="4"/>
            <a:r>
              <a:rPr lang="de-DE" dirty="0" smtClean="0"/>
              <a:t>Text der fünften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2000" y="72000"/>
            <a:ext cx="9000000" cy="288000"/>
          </a:xfrm>
        </p:spPr>
        <p:txBody>
          <a:bodyPr bIns="0">
            <a:normAutofit/>
          </a:bodyPr>
          <a:lstStyle>
            <a:lvl1pPr>
              <a:defRPr sz="1400"/>
            </a:lvl1pPr>
          </a:lstStyle>
          <a:p>
            <a:pPr lvl="0"/>
            <a:r>
              <a:rPr lang="de-DE" dirty="0" smtClean="0"/>
              <a:t>Kapitelüberschrift (14pt)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" y="360000"/>
            <a:ext cx="9000000" cy="648000"/>
          </a:xfr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1800" b="1"/>
            </a:lvl1pPr>
          </a:lstStyle>
          <a:p>
            <a:pPr lvl="0"/>
            <a:r>
              <a:rPr lang="de-DE" dirty="0" smtClean="0"/>
              <a:t>Überschrift zweizeilig (18pt / fett)</a:t>
            </a:r>
          </a:p>
        </p:txBody>
      </p:sp>
    </p:spTree>
    <p:extLst>
      <p:ext uri="{BB962C8B-B14F-4D97-AF65-F5344CB8AC3E}">
        <p14:creationId xmlns:p14="http://schemas.microsoft.com/office/powerpoint/2010/main" val="320924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DKV Vertriebskooperationen RD Süd 2018 – interne Unterlage – Keine Weitergabe an Dritte -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759-0F4D-43E0-A012-6B1071B8BD3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1332000"/>
            <a:ext cx="9000000" cy="288000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de-DE" dirty="0" smtClean="0"/>
              <a:t>Diagrammüberschrift (14pt / fett)</a:t>
            </a:r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0000" y="1620000"/>
            <a:ext cx="9000000" cy="252000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de-DE" dirty="0" smtClean="0"/>
              <a:t>Einheit (12pt)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79388" y="6228000"/>
            <a:ext cx="9000000" cy="288000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buClr>
                <a:srgbClr val="404040"/>
              </a:buClr>
              <a:buFont typeface="+mj-lt"/>
              <a:buAutoNum type="arabicParenR"/>
              <a:defRPr sz="800" baseline="0"/>
            </a:lvl1pPr>
            <a:lvl2pPr marL="0" indent="0">
              <a:buFont typeface="+mj-lt"/>
              <a:buNone/>
              <a:defRPr sz="800"/>
            </a:lvl2pPr>
            <a:lvl3pPr marL="180000" indent="0">
              <a:buFont typeface="+mj-lt"/>
              <a:buNone/>
              <a:defRPr sz="800"/>
            </a:lvl3pPr>
            <a:lvl4pPr marL="360000" indent="0">
              <a:buFont typeface="+mj-lt"/>
              <a:buNone/>
              <a:defRPr sz="800"/>
            </a:lvl4pPr>
            <a:lvl5pPr marL="540000" indent="0">
              <a:buFont typeface="+mj-lt"/>
              <a:buNone/>
              <a:defRPr sz="800"/>
            </a:lvl5pPr>
          </a:lstStyle>
          <a:p>
            <a:pPr lvl="0"/>
            <a:r>
              <a:rPr lang="de-DE" dirty="0" smtClean="0"/>
              <a:t>Optional: Fußnote / Quellenangabe</a:t>
            </a:r>
          </a:p>
          <a:p>
            <a:pPr lvl="0"/>
            <a:r>
              <a:rPr lang="de-DE" dirty="0" smtClean="0"/>
              <a:t>Optional: Fußnote / Quellenangabe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2000" y="72000"/>
            <a:ext cx="9000000" cy="288000"/>
          </a:xfrm>
        </p:spPr>
        <p:txBody>
          <a:bodyPr bIns="0">
            <a:normAutofit/>
          </a:bodyPr>
          <a:lstStyle>
            <a:lvl1pPr>
              <a:defRPr sz="1400"/>
            </a:lvl1pPr>
          </a:lstStyle>
          <a:p>
            <a:pPr lvl="0"/>
            <a:r>
              <a:rPr lang="de-DE" dirty="0" smtClean="0"/>
              <a:t>Kapitelüberschrift (14pt)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" y="360000"/>
            <a:ext cx="9000000" cy="648000"/>
          </a:xfr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1800" b="1"/>
            </a:lvl1pPr>
          </a:lstStyle>
          <a:p>
            <a:pPr lvl="0"/>
            <a:r>
              <a:rPr lang="de-DE" dirty="0" smtClean="0"/>
              <a:t>Überschrift zweizeilig (18pt / fett)</a:t>
            </a:r>
          </a:p>
        </p:txBody>
      </p:sp>
      <p:sp>
        <p:nvSpPr>
          <p:cNvPr id="9" name="Diagrammplatzhalter 3"/>
          <p:cNvSpPr>
            <a:spLocks noGrp="1"/>
          </p:cNvSpPr>
          <p:nvPr>
            <p:ph type="chart" sz="quarter" idx="18"/>
          </p:nvPr>
        </p:nvSpPr>
        <p:spPr>
          <a:xfrm>
            <a:off x="179387" y="1980000"/>
            <a:ext cx="11736000" cy="4140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394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404040">
                    <a:tint val="75000"/>
                  </a:srgbClr>
                </a:solidFill>
              </a:rPr>
              <a:t>GPV Bereichstagung, 30.11.2016, Dr. Sebastian Rapsch</a:t>
            </a:r>
            <a:endParaRPr lang="de-DE" dirty="0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15759-0F4D-43E0-A012-6B1071B8BD3F}" type="slidenum">
              <a:rPr lang="de-DE" smtClean="0">
                <a:solidFill>
                  <a:srgbClr val="404040">
                    <a:tint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2000" y="72000"/>
            <a:ext cx="9000000" cy="288000"/>
          </a:xfrm>
        </p:spPr>
        <p:txBody>
          <a:bodyPr bIns="0">
            <a:normAutofit/>
          </a:bodyPr>
          <a:lstStyle>
            <a:lvl1pPr>
              <a:defRPr sz="1400"/>
            </a:lvl1pPr>
          </a:lstStyle>
          <a:p>
            <a:pPr lvl="0"/>
            <a:r>
              <a:rPr lang="de-DE" dirty="0" smtClean="0"/>
              <a:t>Kapitelüberschrift (14pt)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" y="360000"/>
            <a:ext cx="9000000" cy="648000"/>
          </a:xfr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1800" b="1"/>
            </a:lvl1pPr>
          </a:lstStyle>
          <a:p>
            <a:pPr lvl="0"/>
            <a:r>
              <a:rPr lang="de-DE" dirty="0" smtClean="0"/>
              <a:t>Überschrift zweizeilig (18pt / fett)</a:t>
            </a:r>
          </a:p>
        </p:txBody>
      </p:sp>
    </p:spTree>
    <p:extLst>
      <p:ext uri="{BB962C8B-B14F-4D97-AF65-F5344CB8AC3E}">
        <p14:creationId xmlns:p14="http://schemas.microsoft.com/office/powerpoint/2010/main" val="246657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3442100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think-cell Folie" r:id="rId13" imgW="270" imgH="270" progId="TCLayout.ActiveDocument.1">
                  <p:embed/>
                </p:oleObj>
              </mc:Choice>
              <mc:Fallback>
                <p:oleObj name="think-cell Foli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65062"/>
            <a:ext cx="12171527" cy="324000"/>
          </a:xfrm>
          <a:prstGeom prst="rect">
            <a:avLst/>
          </a:prstGeom>
        </p:spPr>
      </p:pic>
      <p:pic>
        <p:nvPicPr>
          <p:cNvPr id="10" name="Grafik 9"/>
          <p:cNvPicPr>
            <a:picLocks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1224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0000" y="1332000"/>
            <a:ext cx="11736000" cy="48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 der ersten Ebene (18pt)</a:t>
            </a:r>
          </a:p>
          <a:p>
            <a:pPr lvl="1"/>
            <a:r>
              <a:rPr lang="de-DE" dirty="0" smtClean="0"/>
              <a:t>Text der zweiten Ebene</a:t>
            </a:r>
          </a:p>
          <a:p>
            <a:pPr lvl="2"/>
            <a:r>
              <a:rPr lang="de-DE" dirty="0" smtClean="0"/>
              <a:t>Text der dritten Ebene</a:t>
            </a:r>
          </a:p>
          <a:p>
            <a:pPr lvl="3"/>
            <a:r>
              <a:rPr lang="de-DE" dirty="0" smtClean="0"/>
              <a:t>Text der vierten Ebene</a:t>
            </a:r>
          </a:p>
          <a:p>
            <a:pPr lvl="4"/>
            <a:r>
              <a:rPr lang="de-DE" dirty="0" smtClean="0"/>
              <a:t>Text der fünften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000" y="6588000"/>
            <a:ext cx="9576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A6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DKV Vertriebskooperationen RD Süd 2018 – interne Unterlage – Keine Weitergabe an Dritte -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56000" y="6588000"/>
            <a:ext cx="1344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6A6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C15759-0F4D-43E0-A012-6B1071B8BD3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049100" y="396000"/>
            <a:ext cx="18669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80" r:id="rId8"/>
    <p:sldLayoutId id="2147483781" r:id="rId9"/>
  </p:sldLayoutIdLst>
  <p:timing>
    <p:tnLst>
      <p:par>
        <p:cTn id="1" dur="indefinite" restart="never" nodeType="tmRoot"/>
      </p:par>
    </p:tnLst>
  </p:timing>
  <p:hf hd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892737"/>
        </a:buClr>
        <a:buSzTx/>
        <a:buFont typeface="Wingdings 2" panose="05020102010507070707" pitchFamily="18" charset="2"/>
        <a:buNone/>
        <a:tabLst/>
        <a:defRPr sz="1400" b="0" i="0" kern="1200">
          <a:solidFill>
            <a:srgbClr val="40404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98A92A"/>
        </a:buClr>
        <a:buFont typeface="Wingdings 2" panose="05020102010507070707" pitchFamily="18" charset="2"/>
        <a:buNone/>
        <a:defRPr sz="1800" kern="1200">
          <a:solidFill>
            <a:srgbClr val="6A6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98A92A"/>
        </a:buClr>
        <a:buFont typeface="Wingdings 2" panose="05020102010507070707" pitchFamily="18" charset="2"/>
        <a:buChar char=""/>
        <a:defRPr sz="1800" b="0" kern="1200" baseline="0">
          <a:solidFill>
            <a:srgbClr val="6A6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98A92A"/>
        </a:buClr>
        <a:buFont typeface="Wingdings 2" panose="05020102010507070707" pitchFamily="18" charset="2"/>
        <a:buChar char=""/>
        <a:defRPr sz="1800" kern="1200">
          <a:solidFill>
            <a:srgbClr val="6A6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98A92A"/>
        </a:buClr>
        <a:buFont typeface="Wingdings 2" panose="05020102010507070707" pitchFamily="18" charset="2"/>
        <a:buChar char=""/>
        <a:defRPr sz="1800" kern="1200">
          <a:solidFill>
            <a:srgbClr val="6A6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98A92A"/>
        </a:buClr>
        <a:buFont typeface="Wingdings 2" panose="05020102010507070707" pitchFamily="18" charset="2"/>
        <a:buChar char=""/>
        <a:defRPr sz="1800" kern="1200">
          <a:solidFill>
            <a:srgbClr val="6A6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chart" Target="../charts/chart5.xml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9.xml"/><Relationship Id="rId7" Type="http://schemas.openxmlformats.org/officeDocument/2006/relationships/image" Target="../media/image9.emf"/><Relationship Id="rId2" Type="http://schemas.openxmlformats.org/officeDocument/2006/relationships/tags" Target="../tags/tag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5.xml"/><Relationship Id="rId7" Type="http://schemas.openxmlformats.org/officeDocument/2006/relationships/image" Target="../media/image9.emf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Markus Stemler, Jahreshauptversammlung </a:t>
            </a:r>
            <a:r>
              <a:rPr lang="de-DE" dirty="0"/>
              <a:t>USH </a:t>
            </a:r>
            <a:r>
              <a:rPr lang="de-DE" dirty="0" smtClean="0"/>
              <a:t>2019</a:t>
            </a:r>
            <a:endParaRPr lang="de-DE" dirty="0"/>
          </a:p>
          <a:p>
            <a:r>
              <a:rPr lang="de-DE" dirty="0" smtClean="0"/>
              <a:t>Berlin, 21. März 2019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6551" y="684000"/>
            <a:ext cx="9455149" cy="612000"/>
          </a:xfrm>
        </p:spPr>
        <p:txBody>
          <a:bodyPr/>
          <a:lstStyle/>
          <a:p>
            <a:r>
              <a:rPr lang="de-DE" dirty="0" smtClean="0"/>
              <a:t>2019 – Gesundheit steht an erster Stelle</a:t>
            </a:r>
          </a:p>
          <a:p>
            <a:endParaRPr lang="de-DE" sz="3200" b="0" dirty="0"/>
          </a:p>
        </p:txBody>
      </p:sp>
      <p:pic>
        <p:nvPicPr>
          <p:cNvPr id="8" name="Picture 1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18954" r="11159" b="22386"/>
          <a:stretch>
            <a:fillRect/>
          </a:stretch>
        </p:blipFill>
        <p:spPr bwMode="auto">
          <a:xfrm>
            <a:off x="10132434" y="4826676"/>
            <a:ext cx="1526119" cy="67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793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nhaltsplatzhalt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759-0F4D-43E0-A012-6B1071B8BD3F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0" y="-8993"/>
            <a:ext cx="12240000" cy="6884994"/>
          </a:xfrm>
          <a:prstGeom prst="rect">
            <a:avLst/>
          </a:prstGeom>
        </p:spPr>
      </p:pic>
      <p:sp>
        <p:nvSpPr>
          <p:cNvPr id="8" name="Rechteck 7"/>
          <p:cNvSpPr>
            <a:spLocks noChangeAspect="1"/>
          </p:cNvSpPr>
          <p:nvPr/>
        </p:nvSpPr>
        <p:spPr>
          <a:xfrm>
            <a:off x="871142" y="2268552"/>
            <a:ext cx="5625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bg1">
                    <a:lumMod val="95000"/>
                  </a:schemeClr>
                </a:solidFill>
                <a:latin typeface="Fedra Serif A Pro Bold" panose="02030805000000020004" pitchFamily="18" charset="0"/>
                <a:ea typeface="Fedra Serif A Pro Bold" panose="02030805000000020004" pitchFamily="18" charset="0"/>
              </a:rPr>
              <a:t>(Vertriebs-)Impulse</a:t>
            </a:r>
          </a:p>
          <a:p>
            <a:pPr algn="ctr"/>
            <a:r>
              <a:rPr lang="de-DE" sz="4000" b="1" dirty="0" smtClean="0">
                <a:solidFill>
                  <a:schemeClr val="bg1">
                    <a:lumMod val="95000"/>
                  </a:schemeClr>
                </a:solidFill>
                <a:latin typeface="Fedra Serif A Pro Bold" panose="02030805000000020004" pitchFamily="18" charset="0"/>
                <a:ea typeface="Fedra Serif A Pro Bold" panose="02030805000000020004" pitchFamily="18" charset="0"/>
              </a:rPr>
              <a:t>des Tages</a:t>
            </a:r>
            <a:endParaRPr lang="de-DE" sz="4000" dirty="0">
              <a:solidFill>
                <a:schemeClr val="bg1">
                  <a:lumMod val="95000"/>
                </a:schemeClr>
              </a:solidFill>
              <a:latin typeface="Fedra Serif A Pro Bold" panose="02030805000000020004" pitchFamily="18" charset="0"/>
              <a:ea typeface="Fedra Serif A Pro Bold" panose="02030805000000020004" pitchFamily="18" charset="0"/>
            </a:endParaRPr>
          </a:p>
        </p:txBody>
      </p:sp>
      <p:pic>
        <p:nvPicPr>
          <p:cNvPr id="6" name="Picture 1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18954" r="11159" b="22386"/>
          <a:stretch>
            <a:fillRect/>
          </a:stretch>
        </p:blipFill>
        <p:spPr bwMode="auto">
          <a:xfrm>
            <a:off x="10742482" y="205006"/>
            <a:ext cx="1026180" cy="45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9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759-0F4D-43E0-A012-6B1071B8BD3F}" type="slidenum">
              <a:rPr lang="de-DE" smtClean="0"/>
              <a:t>11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67530" y="1264448"/>
            <a:ext cx="9283992" cy="648000"/>
          </a:xfrm>
        </p:spPr>
        <p:txBody>
          <a:bodyPr/>
          <a:lstStyle/>
          <a:p>
            <a:r>
              <a:rPr lang="de-DE" altLang="de-DE" dirty="0" smtClean="0"/>
              <a:t>Viele Ergänzungsversicherungsprodukte der DKV</a:t>
            </a:r>
            <a:br>
              <a:rPr lang="de-DE" altLang="de-DE" dirty="0" smtClean="0"/>
            </a:br>
            <a:r>
              <a:rPr lang="de-DE" altLang="de-DE" dirty="0" smtClean="0"/>
              <a:t>erzielen bei Vergleichen mit den Wettbewerbs-</a:t>
            </a:r>
          </a:p>
          <a:p>
            <a:r>
              <a:rPr lang="de-DE" altLang="de-DE" dirty="0" smtClean="0"/>
              <a:t>Tarifen sehr gute Marktpositionen. </a:t>
            </a:r>
            <a:endParaRPr lang="de-DE" dirty="0"/>
          </a:p>
        </p:txBody>
      </p:sp>
      <p:sp>
        <p:nvSpPr>
          <p:cNvPr id="61" name="Textplatzhalter 5"/>
          <p:cNvSpPr txBox="1">
            <a:spLocks/>
          </p:cNvSpPr>
          <p:nvPr/>
        </p:nvSpPr>
        <p:spPr>
          <a:xfrm>
            <a:off x="162000" y="360000"/>
            <a:ext cx="9024000" cy="64800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A92A"/>
              </a:buClr>
              <a:buFont typeface="Wingdings 2" panose="05020102010507070707" pitchFamily="18" charset="2"/>
              <a:buNone/>
              <a:defRPr sz="1800" b="1" kern="1200">
                <a:solidFill>
                  <a:srgbClr val="6D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b="0" kern="1200" baseline="0">
                <a:solidFill>
                  <a:srgbClr val="6D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D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D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D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DKV in den Zusatzversicherungsprodukten sehr gut positioniert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119" y="2341555"/>
            <a:ext cx="1592126" cy="76318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10" y="2341555"/>
            <a:ext cx="1592151" cy="7632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44" y="2341555"/>
            <a:ext cx="1592151" cy="7632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0" y="3274020"/>
            <a:ext cx="1592151" cy="763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1" y="4319526"/>
            <a:ext cx="1549147" cy="88727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93" y="4312592"/>
            <a:ext cx="1204111" cy="1495031"/>
          </a:xfrm>
          <a:prstGeom prst="rect">
            <a:avLst/>
          </a:prstGeom>
        </p:spPr>
      </p:pic>
      <p:cxnSp>
        <p:nvCxnSpPr>
          <p:cNvPr id="13" name="Gerader Verbinder 12"/>
          <p:cNvCxnSpPr/>
          <p:nvPr/>
        </p:nvCxnSpPr>
        <p:spPr>
          <a:xfrm>
            <a:off x="267530" y="4156897"/>
            <a:ext cx="5531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/>
          <p:cNvCxnSpPr/>
          <p:nvPr/>
        </p:nvCxnSpPr>
        <p:spPr>
          <a:xfrm>
            <a:off x="333941" y="2194747"/>
            <a:ext cx="5531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7179" y="4287450"/>
            <a:ext cx="1375557" cy="171346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077" y="5290682"/>
            <a:ext cx="904875" cy="104775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6028" y="5316107"/>
            <a:ext cx="891957" cy="1047600"/>
          </a:xfrm>
          <a:prstGeom prst="rect">
            <a:avLst/>
          </a:prstGeom>
        </p:spPr>
      </p:pic>
      <p:sp>
        <p:nvSpPr>
          <p:cNvPr id="53" name="Textplatzhalter 28"/>
          <p:cNvSpPr txBox="1">
            <a:spLocks/>
          </p:cNvSpPr>
          <p:nvPr/>
        </p:nvSpPr>
        <p:spPr>
          <a:xfrm>
            <a:off x="162000" y="72000"/>
            <a:ext cx="9000000" cy="288000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None/>
              <a:defRPr sz="14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b="0" kern="1200" baseline="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2019- viele weitere Chancen mit der DKV</a:t>
            </a:r>
            <a:endParaRPr lang="de-DE" dirty="0"/>
          </a:p>
        </p:txBody>
      </p:sp>
      <p:pic>
        <p:nvPicPr>
          <p:cNvPr id="60" name="Picture 1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18954" r="11159" b="22386"/>
          <a:stretch>
            <a:fillRect/>
          </a:stretch>
        </p:blipFill>
        <p:spPr bwMode="auto">
          <a:xfrm>
            <a:off x="10656000" y="51010"/>
            <a:ext cx="724565" cy="34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Gerader Verbinder 61"/>
          <p:cNvCxnSpPr/>
          <p:nvPr/>
        </p:nvCxnSpPr>
        <p:spPr>
          <a:xfrm>
            <a:off x="6522925" y="1521271"/>
            <a:ext cx="5292000" cy="0"/>
          </a:xfrm>
          <a:prstGeom prst="line">
            <a:avLst/>
          </a:prstGeom>
          <a:ln w="22225">
            <a:solidFill>
              <a:srgbClr val="095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/>
          <p:cNvCxnSpPr/>
          <p:nvPr/>
        </p:nvCxnSpPr>
        <p:spPr>
          <a:xfrm flipV="1">
            <a:off x="11814925" y="1528494"/>
            <a:ext cx="0" cy="4655818"/>
          </a:xfrm>
          <a:prstGeom prst="line">
            <a:avLst/>
          </a:prstGeom>
          <a:ln w="22225">
            <a:solidFill>
              <a:srgbClr val="095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045507"/>
              </p:ext>
            </p:extLst>
          </p:nvPr>
        </p:nvGraphicFramePr>
        <p:xfrm>
          <a:off x="6801900" y="1658326"/>
          <a:ext cx="4768200" cy="458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5" name="Rectangle 11"/>
          <p:cNvSpPr>
            <a:spLocks noChangeArrowheads="1"/>
          </p:cNvSpPr>
          <p:nvPr/>
        </p:nvSpPr>
        <p:spPr bwMode="auto">
          <a:xfrm rot="16200000">
            <a:off x="6274533" y="4319112"/>
            <a:ext cx="828000" cy="324000"/>
          </a:xfrm>
          <a:prstGeom prst="rect">
            <a:avLst/>
          </a:prstGeom>
          <a:solidFill>
            <a:srgbClr val="09575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de-DE" altLang="de-DE" sz="1400" dirty="0" smtClean="0">
                <a:solidFill>
                  <a:schemeClr val="bg1"/>
                </a:solidFill>
              </a:rPr>
              <a:t>Stationär </a:t>
            </a:r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 rot="16200000">
            <a:off x="6274532" y="5390304"/>
            <a:ext cx="828000" cy="324000"/>
          </a:xfrm>
          <a:prstGeom prst="rect">
            <a:avLst/>
          </a:prstGeom>
          <a:solidFill>
            <a:srgbClr val="09575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de-DE" altLang="de-DE" sz="1400" dirty="0" smtClean="0">
                <a:solidFill>
                  <a:schemeClr val="bg1"/>
                </a:solidFill>
              </a:rPr>
              <a:t>Pflege </a:t>
            </a:r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 rot="16200000">
            <a:off x="6273890" y="1925112"/>
            <a:ext cx="829286" cy="324000"/>
          </a:xfrm>
          <a:prstGeom prst="rect">
            <a:avLst/>
          </a:prstGeom>
          <a:solidFill>
            <a:srgbClr val="09575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de-DE" altLang="de-DE" sz="1400" dirty="0" smtClean="0">
                <a:solidFill>
                  <a:schemeClr val="bg1"/>
                </a:solidFill>
              </a:rPr>
              <a:t>Ambulant</a:t>
            </a:r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 rot="16200000">
            <a:off x="6274532" y="3122144"/>
            <a:ext cx="828000" cy="324000"/>
          </a:xfrm>
          <a:prstGeom prst="rect">
            <a:avLst/>
          </a:prstGeom>
          <a:solidFill>
            <a:srgbClr val="09575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de-DE" altLang="de-DE" sz="1400" dirty="0" smtClean="0">
                <a:solidFill>
                  <a:schemeClr val="bg1"/>
                </a:solidFill>
              </a:rPr>
              <a:t>Zahn</a:t>
            </a:r>
          </a:p>
        </p:txBody>
      </p:sp>
      <p:cxnSp>
        <p:nvCxnSpPr>
          <p:cNvPr id="69" name="Gerader Verbinder 68"/>
          <p:cNvCxnSpPr>
            <a:cxnSpLocks noChangeShapeType="1"/>
          </p:cNvCxnSpPr>
          <p:nvPr/>
        </p:nvCxnSpPr>
        <p:spPr bwMode="auto">
          <a:xfrm flipV="1">
            <a:off x="6526532" y="2563926"/>
            <a:ext cx="1188000" cy="1346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Rechteck 70"/>
          <p:cNvSpPr/>
          <p:nvPr/>
        </p:nvSpPr>
        <p:spPr bwMode="auto">
          <a:xfrm>
            <a:off x="8908931" y="4290604"/>
            <a:ext cx="145461" cy="180000"/>
          </a:xfrm>
          <a:prstGeom prst="rect">
            <a:avLst/>
          </a:prstGeom>
          <a:solidFill>
            <a:srgbClr val="98A9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55</a:t>
            </a:r>
          </a:p>
        </p:txBody>
      </p:sp>
      <p:sp>
        <p:nvSpPr>
          <p:cNvPr id="73" name="Rechteck 72"/>
          <p:cNvSpPr/>
          <p:nvPr/>
        </p:nvSpPr>
        <p:spPr bwMode="auto">
          <a:xfrm>
            <a:off x="7926493" y="1708492"/>
            <a:ext cx="158793" cy="180000"/>
          </a:xfrm>
          <a:prstGeom prst="rect">
            <a:avLst/>
          </a:prstGeom>
          <a:solidFill>
            <a:srgbClr val="98A9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11</a:t>
            </a:r>
          </a:p>
        </p:txBody>
      </p:sp>
      <p:cxnSp>
        <p:nvCxnSpPr>
          <p:cNvPr id="76" name="Gerader Verbinder 75"/>
          <p:cNvCxnSpPr>
            <a:cxnSpLocks noChangeShapeType="1"/>
          </p:cNvCxnSpPr>
          <p:nvPr/>
        </p:nvCxnSpPr>
        <p:spPr bwMode="auto">
          <a:xfrm flipV="1">
            <a:off x="6526532" y="4056512"/>
            <a:ext cx="1188000" cy="1346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r Verbinder 76"/>
          <p:cNvCxnSpPr>
            <a:cxnSpLocks noChangeShapeType="1"/>
          </p:cNvCxnSpPr>
          <p:nvPr/>
        </p:nvCxnSpPr>
        <p:spPr bwMode="auto">
          <a:xfrm flipV="1">
            <a:off x="6526532" y="4894558"/>
            <a:ext cx="1188000" cy="1346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10054580" y="1529208"/>
            <a:ext cx="1176278" cy="20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altLang="de-DE" sz="750" i="1" dirty="0">
                <a:solidFill>
                  <a:srgbClr val="404040"/>
                </a:solidFill>
              </a:rPr>
              <a:t>Anzahl </a:t>
            </a:r>
            <a:r>
              <a:rPr lang="de-DE" altLang="de-DE" sz="750" i="1" dirty="0" smtClean="0">
                <a:solidFill>
                  <a:srgbClr val="404040"/>
                </a:solidFill>
              </a:rPr>
              <a:t>Angebote im Vergleich: </a:t>
            </a:r>
            <a:endParaRPr lang="de-DE" altLang="de-DE" sz="750" i="1" dirty="0">
              <a:solidFill>
                <a:srgbClr val="404040"/>
              </a:solidFill>
            </a:endParaRPr>
          </a:p>
        </p:txBody>
      </p:sp>
      <p:pic>
        <p:nvPicPr>
          <p:cNvPr id="79" name="Grafik 7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50707" y="1554020"/>
            <a:ext cx="365760" cy="160020"/>
          </a:xfrm>
          <a:prstGeom prst="rect">
            <a:avLst/>
          </a:prstGeom>
        </p:spPr>
      </p:pic>
      <p:sp>
        <p:nvSpPr>
          <p:cNvPr id="80" name="Rechteck 79"/>
          <p:cNvSpPr/>
          <p:nvPr/>
        </p:nvSpPr>
        <p:spPr>
          <a:xfrm>
            <a:off x="11352567" y="1694104"/>
            <a:ext cx="139511" cy="165911"/>
          </a:xfrm>
          <a:prstGeom prst="rect">
            <a:avLst/>
          </a:prstGeom>
          <a:solidFill>
            <a:srgbClr val="98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/>
              <a:t>1</a:t>
            </a:r>
            <a:endParaRPr lang="de-DE" sz="800" dirty="0"/>
          </a:p>
        </p:txBody>
      </p:sp>
      <p:sp>
        <p:nvSpPr>
          <p:cNvPr id="81" name="Rechteck 80"/>
          <p:cNvSpPr/>
          <p:nvPr/>
        </p:nvSpPr>
        <p:spPr bwMode="auto">
          <a:xfrm>
            <a:off x="8256384" y="2793710"/>
            <a:ext cx="158793" cy="176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82" name="Rechteck 81"/>
          <p:cNvSpPr/>
          <p:nvPr/>
        </p:nvSpPr>
        <p:spPr bwMode="auto">
          <a:xfrm>
            <a:off x="7873708" y="2568876"/>
            <a:ext cx="108000" cy="176400"/>
          </a:xfrm>
          <a:prstGeom prst="rect">
            <a:avLst/>
          </a:prstGeom>
          <a:solidFill>
            <a:srgbClr val="98A9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3" name="Rechteck 82"/>
          <p:cNvSpPr/>
          <p:nvPr/>
        </p:nvSpPr>
        <p:spPr bwMode="auto">
          <a:xfrm>
            <a:off x="7934851" y="3430472"/>
            <a:ext cx="158793" cy="176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84" name="Rechteck 83"/>
          <p:cNvSpPr/>
          <p:nvPr/>
        </p:nvSpPr>
        <p:spPr bwMode="auto">
          <a:xfrm>
            <a:off x="7747224" y="4074948"/>
            <a:ext cx="158793" cy="176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5" name="Rechteck 84"/>
          <p:cNvSpPr/>
          <p:nvPr/>
        </p:nvSpPr>
        <p:spPr bwMode="auto">
          <a:xfrm>
            <a:off x="7753064" y="5373378"/>
            <a:ext cx="158793" cy="176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6446682" y="1264448"/>
            <a:ext cx="45784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 smtClean="0">
                <a:solidFill>
                  <a:schemeClr val="tx2"/>
                </a:solidFill>
              </a:rPr>
              <a:t>Beitragsranking </a:t>
            </a:r>
            <a:r>
              <a:rPr lang="de-DE" altLang="de-DE" sz="1400" dirty="0">
                <a:solidFill>
                  <a:schemeClr val="tx2"/>
                </a:solidFill>
              </a:rPr>
              <a:t>mit vergleichbaren </a:t>
            </a:r>
            <a:r>
              <a:rPr lang="de-DE" altLang="de-DE" sz="1400" dirty="0" smtClean="0">
                <a:solidFill>
                  <a:schemeClr val="tx2"/>
                </a:solidFill>
              </a:rPr>
              <a:t>Wettbewerbstarifen </a:t>
            </a:r>
            <a:endParaRPr lang="de-DE" altLang="de-DE" sz="1400" dirty="0">
              <a:solidFill>
                <a:schemeClr val="tx2"/>
              </a:solidFill>
            </a:endParaRPr>
          </a:p>
        </p:txBody>
      </p:sp>
      <p:sp>
        <p:nvSpPr>
          <p:cNvPr id="87" name="Rechteck 86"/>
          <p:cNvSpPr/>
          <p:nvPr/>
        </p:nvSpPr>
        <p:spPr bwMode="auto">
          <a:xfrm>
            <a:off x="11356480" y="1894800"/>
            <a:ext cx="134770" cy="180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9878813" y="1863238"/>
            <a:ext cx="1386918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750" i="1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Arial" panose="020B0604020202020204" pitchFamily="34" charset="0"/>
              </a:defRPr>
            </a:lvl5pPr>
            <a:lvl6pPr>
              <a:defRPr sz="1200">
                <a:latin typeface="Arial" panose="020B0604020202020204" pitchFamily="34" charset="0"/>
              </a:defRPr>
            </a:lvl6pPr>
            <a:lvl7pPr>
              <a:defRPr sz="1200">
                <a:latin typeface="Arial" panose="020B0604020202020204" pitchFamily="34" charset="0"/>
              </a:defRPr>
            </a:lvl7pPr>
            <a:lvl8pPr>
              <a:defRPr sz="1200">
                <a:latin typeface="Arial" panose="020B0604020202020204" pitchFamily="34" charset="0"/>
              </a:defRPr>
            </a:lvl8pPr>
            <a:lvl9pPr>
              <a:defRPr sz="1200">
                <a:latin typeface="Arial" panose="020B0604020202020204" pitchFamily="34" charset="0"/>
              </a:defRPr>
            </a:lvl9pPr>
          </a:lstStyle>
          <a:p>
            <a:r>
              <a:rPr lang="de-DE" altLang="de-DE" dirty="0"/>
              <a:t>Platzierung ERGO Direkt </a:t>
            </a:r>
            <a:r>
              <a:rPr lang="de-DE" altLang="de-DE" dirty="0" smtClean="0"/>
              <a:t>:   </a:t>
            </a:r>
            <a:endParaRPr lang="de-DE" altLang="de-DE" dirty="0"/>
          </a:p>
        </p:txBody>
      </p:sp>
      <p:sp>
        <p:nvSpPr>
          <p:cNvPr id="89" name="Rechteck 88"/>
          <p:cNvSpPr/>
          <p:nvPr/>
        </p:nvSpPr>
        <p:spPr bwMode="auto">
          <a:xfrm>
            <a:off x="8074400" y="3002448"/>
            <a:ext cx="158793" cy="176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90" name="Rechteck 89"/>
          <p:cNvSpPr/>
          <p:nvPr/>
        </p:nvSpPr>
        <p:spPr bwMode="auto">
          <a:xfrm>
            <a:off x="7954581" y="3635528"/>
            <a:ext cx="158793" cy="176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91" name="Text Box 6"/>
          <p:cNvSpPr txBox="1">
            <a:spLocks noChangeArrowheads="1"/>
          </p:cNvSpPr>
          <p:nvPr/>
        </p:nvSpPr>
        <p:spPr bwMode="auto">
          <a:xfrm>
            <a:off x="9878813" y="1694712"/>
            <a:ext cx="914218" cy="20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altLang="de-DE" sz="750" i="1" dirty="0">
                <a:solidFill>
                  <a:srgbClr val="404040"/>
                </a:solidFill>
              </a:rPr>
              <a:t>Platzierung DKV</a:t>
            </a:r>
            <a:r>
              <a:rPr lang="de-DE" altLang="de-DE" sz="750" i="1" dirty="0" smtClean="0">
                <a:solidFill>
                  <a:srgbClr val="404040"/>
                </a:solidFill>
              </a:rPr>
              <a:t>:</a:t>
            </a:r>
            <a:endParaRPr lang="de-DE" altLang="de-DE" sz="750" i="1" dirty="0">
              <a:solidFill>
                <a:srgbClr val="404040"/>
              </a:solidFill>
            </a:endParaRPr>
          </a:p>
        </p:txBody>
      </p:sp>
      <p:sp>
        <p:nvSpPr>
          <p:cNvPr id="92" name="Text Box 9"/>
          <p:cNvSpPr txBox="1">
            <a:spLocks noChangeArrowheads="1"/>
          </p:cNvSpPr>
          <p:nvPr/>
        </p:nvSpPr>
        <p:spPr bwMode="auto">
          <a:xfrm>
            <a:off x="6381381" y="6248712"/>
            <a:ext cx="1278806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 smtClean="0">
                <a:solidFill>
                  <a:srgbClr val="404040"/>
                </a:solidFill>
              </a:rPr>
              <a:t>Stand</a:t>
            </a:r>
            <a:r>
              <a:rPr lang="de-DE" altLang="de-DE" sz="800" dirty="0">
                <a:solidFill>
                  <a:srgbClr val="404040"/>
                </a:solidFill>
              </a:rPr>
              <a:t>: </a:t>
            </a:r>
            <a:r>
              <a:rPr lang="de-DE" altLang="de-DE" sz="800" dirty="0" smtClean="0">
                <a:solidFill>
                  <a:srgbClr val="404040"/>
                </a:solidFill>
              </a:rPr>
              <a:t>Januar 2019</a:t>
            </a:r>
            <a:endParaRPr lang="de-DE" altLang="de-DE" sz="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think-cell Folie" r:id="rId6" imgW="216" imgH="216" progId="TCLayout.ActiveDocument.1">
                  <p:embed/>
                </p:oleObj>
              </mc:Choice>
              <mc:Fallback>
                <p:oleObj name="think-cell Folie" r:id="rId6" imgW="216" imgH="216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15759-0F4D-43E0-A012-6B1071B8BD3F}" type="slidenum">
              <a:rPr lang="de-DE" smtClean="0">
                <a:solidFill>
                  <a:srgbClr val="404040">
                    <a:tint val="75000"/>
                  </a:srgbClr>
                </a:solidFill>
              </a:rPr>
              <a:pPr/>
              <a:t>12</a:t>
            </a:fld>
            <a:endParaRPr lang="de-DE" dirty="0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62000" y="360000"/>
            <a:ext cx="9000000" cy="648000"/>
          </a:xfrm>
        </p:spPr>
        <p:txBody>
          <a:bodyPr/>
          <a:lstStyle/>
          <a:p>
            <a:r>
              <a:rPr lang="de-DE" dirty="0" smtClean="0">
                <a:solidFill>
                  <a:srgbClr val="6D625A"/>
                </a:solidFill>
              </a:rPr>
              <a:t>Jetzt einfach </a:t>
            </a:r>
            <a:r>
              <a:rPr lang="de-DE" dirty="0">
                <a:solidFill>
                  <a:srgbClr val="6D625A"/>
                </a:solidFill>
              </a:rPr>
              <a:t>beantragen – ohne Papierkram</a:t>
            </a:r>
          </a:p>
          <a:p>
            <a:r>
              <a:rPr lang="de-DE" dirty="0">
                <a:solidFill>
                  <a:srgbClr val="6D625A"/>
                </a:solidFill>
              </a:rPr>
              <a:t>Ergänzungsversicherungen der DKV „smart“ befüllen</a:t>
            </a:r>
          </a:p>
          <a:p>
            <a:endParaRPr lang="de-DE" dirty="0">
              <a:solidFill>
                <a:srgbClr val="6D625A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09272" y="5464436"/>
            <a:ext cx="5448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accent1"/>
                </a:solidFill>
              </a:rPr>
              <a:t>www.dkv.com\SmartFill</a:t>
            </a:r>
            <a:endParaRPr lang="de-DE" sz="4000" dirty="0">
              <a:solidFill>
                <a:schemeClr val="accent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8206" y="1658594"/>
            <a:ext cx="5068405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solidFill>
                  <a:srgbClr val="000000"/>
                </a:solidFill>
              </a:rPr>
              <a:t>Nur produktrelevante Daten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80207" y="4889296"/>
            <a:ext cx="508640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de-DE" sz="2000" dirty="0" smtClean="0">
                <a:solidFill>
                  <a:srgbClr val="000000"/>
                </a:solidFill>
              </a:rPr>
              <a:t>Automatische Befüllung des  passenden Antragsformular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80207" y="2656931"/>
            <a:ext cx="5086405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de-DE" sz="2000" dirty="0" smtClean="0">
                <a:solidFill>
                  <a:srgbClr val="000000"/>
                </a:solidFill>
              </a:rPr>
              <a:t>Risikobewertung im Kundengespräch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98206" y="3619225"/>
            <a:ext cx="5068405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de-DE" sz="2000" dirty="0" smtClean="0">
                <a:solidFill>
                  <a:srgbClr val="000000"/>
                </a:solidFill>
              </a:rPr>
              <a:t>Elektronische Unterschrift für Kunde und Vermittler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6250" y="1658594"/>
            <a:ext cx="6333750" cy="3406541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 rot="789938">
            <a:off x="10491922" y="1304169"/>
            <a:ext cx="1672157" cy="708850"/>
          </a:xfrm>
          <a:prstGeom prst="ellipse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Tastatur</a:t>
            </a:r>
            <a:r>
              <a:rPr lang="de-DE" sz="1400" b="1" dirty="0" smtClean="0">
                <a:solidFill>
                  <a:schemeClr val="accent1"/>
                </a:solidFill>
              </a:rPr>
              <a:t> </a:t>
            </a:r>
            <a:br>
              <a:rPr lang="de-DE" sz="1400" b="1" dirty="0" smtClean="0">
                <a:solidFill>
                  <a:schemeClr val="accent1"/>
                </a:solidFill>
              </a:rPr>
            </a:br>
            <a:r>
              <a:rPr lang="de-DE" sz="1400" dirty="0" smtClean="0">
                <a:solidFill>
                  <a:schemeClr val="accent1"/>
                </a:solidFill>
              </a:rPr>
              <a:t>statt</a:t>
            </a:r>
          </a:p>
          <a:p>
            <a:pPr algn="ctr"/>
            <a:r>
              <a:rPr lang="de-DE" sz="14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  <a:t>Stift</a:t>
            </a:r>
            <a:endParaRPr lang="de-DE" sz="1400" b="1" dirty="0">
              <a:solidFill>
                <a:schemeClr val="accent1"/>
              </a:solidFill>
              <a:latin typeface="Segoe Script" panose="020B0504020000000003" pitchFamily="34" charset="0"/>
            </a:endParaRPr>
          </a:p>
        </p:txBody>
      </p:sp>
      <p:sp>
        <p:nvSpPr>
          <p:cNvPr id="14" name="Textplatzhalter 28"/>
          <p:cNvSpPr txBox="1">
            <a:spLocks/>
          </p:cNvSpPr>
          <p:nvPr/>
        </p:nvSpPr>
        <p:spPr>
          <a:xfrm>
            <a:off x="162000" y="72000"/>
            <a:ext cx="9000000" cy="288000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None/>
              <a:defRPr sz="14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b="0" kern="1200" baseline="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2019- viele weitere Chancen mit der DKV</a:t>
            </a:r>
            <a:endParaRPr lang="de-DE" dirty="0"/>
          </a:p>
        </p:txBody>
      </p:sp>
      <p:pic>
        <p:nvPicPr>
          <p:cNvPr id="22" name="Picture 12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18954" r="11159" b="22386"/>
          <a:stretch>
            <a:fillRect/>
          </a:stretch>
        </p:blipFill>
        <p:spPr bwMode="auto">
          <a:xfrm>
            <a:off x="10656000" y="51010"/>
            <a:ext cx="724565" cy="34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4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759-0F4D-43E0-A012-6B1071B8BD3F}" type="slidenum">
              <a:rPr lang="de-DE" smtClean="0"/>
              <a:t>13</a:t>
            </a:fld>
            <a:endParaRPr lang="de-DE"/>
          </a:p>
        </p:txBody>
      </p:sp>
      <p:sp>
        <p:nvSpPr>
          <p:cNvPr id="21" name="Textplatzhalter 15"/>
          <p:cNvSpPr txBox="1">
            <a:spLocks/>
          </p:cNvSpPr>
          <p:nvPr/>
        </p:nvSpPr>
        <p:spPr>
          <a:xfrm>
            <a:off x="162000" y="360000"/>
            <a:ext cx="11343975" cy="922037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92737"/>
              </a:buClr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92737"/>
              </a:buClr>
              <a:buFont typeface="Wingdings 2" panose="05020102010507070707" pitchFamily="18" charset="2"/>
              <a:buChar char=""/>
              <a:defRPr sz="1800" b="0" kern="1200" baseline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04040"/>
              </a:buClr>
              <a:buFont typeface="Symbol" panose="05050102010706020507" pitchFamily="18" charset="2"/>
              <a:buChar char="-"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04040"/>
              </a:buClr>
              <a:buFont typeface="Symbol" panose="05050102010706020507" pitchFamily="18" charset="2"/>
              <a:buChar char="-"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04040"/>
              </a:buClr>
              <a:buFont typeface="Symbol" panose="05050102010706020507" pitchFamily="18" charset="2"/>
              <a:buChar char="-"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b="1" dirty="0" smtClean="0">
                <a:solidFill>
                  <a:schemeClr val="tx2"/>
                </a:solidFill>
              </a:rPr>
              <a:t>Wir sind bereit - sind Sie es auch?</a:t>
            </a:r>
            <a:br>
              <a:rPr lang="de-DE" altLang="de-DE" b="1" dirty="0" smtClean="0">
                <a:solidFill>
                  <a:schemeClr val="tx2"/>
                </a:solidFill>
              </a:rPr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62000" y="72000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1400" dirty="0" smtClean="0">
                <a:solidFill>
                  <a:srgbClr val="6A625A"/>
                </a:solidFill>
              </a:rPr>
              <a:t>Fazit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323" y="1845531"/>
            <a:ext cx="3457575" cy="32861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96" y="1332437"/>
            <a:ext cx="6624744" cy="3799219"/>
          </a:xfrm>
          <a:prstGeom prst="rect">
            <a:avLst/>
          </a:prstGeom>
        </p:spPr>
      </p:pic>
      <p:sp>
        <p:nvSpPr>
          <p:cNvPr id="19" name="Inhaltsplatzhalter 2"/>
          <p:cNvSpPr txBox="1">
            <a:spLocks/>
          </p:cNvSpPr>
          <p:nvPr/>
        </p:nvSpPr>
        <p:spPr>
          <a:xfrm>
            <a:off x="477096" y="5319667"/>
            <a:ext cx="11221182" cy="1026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92737"/>
              </a:buClr>
              <a:buFont typeface="Arial" panose="020B0604020202020204" pitchFamily="34" charset="0"/>
              <a:buNone/>
              <a:defRPr sz="1400" kern="1200" baseline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92737"/>
              </a:buClr>
              <a:buFont typeface="Wingdings 2" panose="05020102010507070707" pitchFamily="18" charset="2"/>
              <a:buChar char=""/>
              <a:defRPr sz="1400" b="0" kern="1200" baseline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04040"/>
              </a:buClr>
              <a:buFont typeface="Symbol" panose="05050102010706020507" pitchFamily="18" charset="2"/>
              <a:buChar char="-"/>
              <a:defRPr sz="14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04040"/>
              </a:buClr>
              <a:buFont typeface="Symbol" panose="05050102010706020507" pitchFamily="18" charset="2"/>
              <a:buChar char="-"/>
              <a:defRPr sz="14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04040"/>
              </a:buClr>
              <a:buFont typeface="Symbol" panose="05050102010706020507" pitchFamily="18" charset="2"/>
              <a:buChar char="-"/>
              <a:defRPr sz="14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b="1" i="1" dirty="0" smtClean="0">
                <a:solidFill>
                  <a:srgbClr val="892737"/>
                </a:solidFill>
              </a:rPr>
              <a:t>Testen Sie uns in 2019!</a:t>
            </a:r>
          </a:p>
          <a:p>
            <a:pPr algn="ctr"/>
            <a:r>
              <a:rPr lang="de-DE" sz="2800" b="1" i="1" dirty="0" smtClean="0">
                <a:solidFill>
                  <a:srgbClr val="892737"/>
                </a:solidFill>
              </a:rPr>
              <a:t>Wir freuen uns auf Sie!</a:t>
            </a:r>
            <a:endParaRPr lang="de-DE" sz="2800" b="1" i="1" dirty="0">
              <a:solidFill>
                <a:srgbClr val="892737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971800" y="1595767"/>
            <a:ext cx="6130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Starker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Gut positionierte, breite Produktwelt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Persönliche Unterstützung durch KVB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Sales</a:t>
            </a:r>
            <a:r>
              <a:rPr lang="de-DE" sz="2400" dirty="0" smtClean="0"/>
              <a:t> Stories ohne 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TOP-Verdienstmöglichkeiten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Besondere Zugangswege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Professionelles zentrales und </a:t>
            </a:r>
            <a:br>
              <a:rPr lang="de-DE" sz="2400" dirty="0" smtClean="0"/>
            </a:br>
            <a:r>
              <a:rPr lang="de-DE" sz="2400" dirty="0" smtClean="0"/>
              <a:t>dezentrales Aktionsmanagement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pic>
        <p:nvPicPr>
          <p:cNvPr id="24" name="Picture 1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18954" r="11159" b="22386"/>
          <a:stretch>
            <a:fillRect/>
          </a:stretch>
        </p:blipFill>
        <p:spPr bwMode="auto">
          <a:xfrm>
            <a:off x="10656000" y="51010"/>
            <a:ext cx="724565" cy="34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8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656000" y="6588000"/>
            <a:ext cx="1008000" cy="288000"/>
          </a:xfrm>
        </p:spPr>
        <p:txBody>
          <a:bodyPr vert="horz" lIns="91440" tIns="45720" rIns="91440" bIns="45720" rtlCol="0" anchor="ctr"/>
          <a:lstStyle/>
          <a:p>
            <a:fld id="{FFC15759-0F4D-43E0-A012-6B1071B8BD3F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Produktionssituation</a:t>
            </a:r>
            <a:endParaRPr lang="de-DE" dirty="0"/>
          </a:p>
          <a:p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HDI in 2019 </a:t>
            </a:r>
            <a:r>
              <a:rPr lang="de-DE" dirty="0" smtClean="0"/>
              <a:t>in den ersten beiden Monaten </a:t>
            </a:r>
            <a:r>
              <a:rPr lang="de-DE" dirty="0" smtClean="0"/>
              <a:t>mit </a:t>
            </a:r>
            <a:r>
              <a:rPr lang="de-DE" dirty="0" smtClean="0"/>
              <a:t>herausragendem Start </a:t>
            </a:r>
            <a:br>
              <a:rPr lang="de-DE" dirty="0" smtClean="0"/>
            </a:br>
            <a:r>
              <a:rPr lang="de-DE" dirty="0" smtClean="0"/>
              <a:t>KKV als Erfolgsgarant – Pflege findet (noch) nicht statt</a:t>
            </a:r>
            <a:br>
              <a:rPr lang="de-DE" dirty="0" smtClean="0"/>
            </a:br>
            <a:r>
              <a:rPr lang="de-DE" dirty="0" smtClean="0"/>
              <a:t>  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624393188"/>
              </p:ext>
            </p:extLst>
          </p:nvPr>
        </p:nvGraphicFramePr>
        <p:xfrm>
          <a:off x="4457783" y="2013284"/>
          <a:ext cx="7156701" cy="450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231216845"/>
              </p:ext>
            </p:extLst>
          </p:nvPr>
        </p:nvGraphicFramePr>
        <p:xfrm>
          <a:off x="459422" y="1889560"/>
          <a:ext cx="2638012" cy="439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uppieren 8"/>
          <p:cNvGrpSpPr/>
          <p:nvPr/>
        </p:nvGrpSpPr>
        <p:grpSpPr>
          <a:xfrm>
            <a:off x="3378864" y="2603931"/>
            <a:ext cx="1364478" cy="3196458"/>
            <a:chOff x="2023307" y="3101190"/>
            <a:chExt cx="1364478" cy="3196458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 rot="5400000" flipV="1">
              <a:off x="1184237" y="4035920"/>
              <a:ext cx="3005138" cy="1326998"/>
            </a:xfrm>
            <a:prstGeom prst="triangle">
              <a:avLst>
                <a:gd name="adj" fmla="val 50000"/>
              </a:avLst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 lIns="72000" tIns="0" rIns="0" bIns="0" anchor="ctr"/>
            <a:lstStyle/>
            <a:p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3102226" y="3101190"/>
              <a:ext cx="285559" cy="319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2023307" y="3369059"/>
              <a:ext cx="285559" cy="2364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1879827" y="1796013"/>
            <a:ext cx="780983" cy="369332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de-DE" b="1" dirty="0" smtClean="0"/>
              <a:t>+35%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10360274" y="1800156"/>
            <a:ext cx="723275" cy="369332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de-DE" b="1" dirty="0" smtClean="0"/>
              <a:t>-35%</a:t>
            </a:r>
            <a:endParaRPr lang="de-DE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8104745" y="1813239"/>
            <a:ext cx="780983" cy="369332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  <a:r>
              <a:rPr lang="de-DE" b="1" dirty="0" smtClean="0"/>
              <a:t>15%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865798" y="1800156"/>
            <a:ext cx="780983" cy="369332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de-DE" b="1" dirty="0" smtClean="0"/>
              <a:t>+55%</a:t>
            </a:r>
            <a:endParaRPr lang="de-DE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278863" y="1924628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zu VJ in %</a:t>
            </a:r>
            <a:endParaRPr lang="de-DE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173225" y="1287364"/>
            <a:ext cx="1989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Angaben in: KV/PPV TSD€ JSB</a:t>
            </a:r>
          </a:p>
          <a:p>
            <a:r>
              <a:rPr lang="de-DE" sz="1000" dirty="0" smtClean="0"/>
              <a:t>Quelle: BSW</a:t>
            </a:r>
            <a:endParaRPr lang="de-DE" sz="1000" dirty="0"/>
          </a:p>
        </p:txBody>
      </p:sp>
      <p:pic>
        <p:nvPicPr>
          <p:cNvPr id="20" name="Picture 1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18954" r="11159" b="22386"/>
          <a:stretch>
            <a:fillRect/>
          </a:stretch>
        </p:blipFill>
        <p:spPr bwMode="auto">
          <a:xfrm>
            <a:off x="10656000" y="51010"/>
            <a:ext cx="724565" cy="34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Gerade Verbindung mit Pfeil 20"/>
          <p:cNvCxnSpPr/>
          <p:nvPr/>
        </p:nvCxnSpPr>
        <p:spPr>
          <a:xfrm flipV="1">
            <a:off x="5809811" y="3688083"/>
            <a:ext cx="321941" cy="43612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rot="3480000" flipV="1">
            <a:off x="10515297" y="4971439"/>
            <a:ext cx="444788" cy="53007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rot="-1500000" flipV="1">
            <a:off x="1620807" y="2791357"/>
            <a:ext cx="609603" cy="324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rot="2400000" flipV="1">
            <a:off x="8223079" y="4514240"/>
            <a:ext cx="444788" cy="53007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9826830" y="128736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Stand: Februar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0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nhaltsplatzhalt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759-0F4D-43E0-A012-6B1071B8BD3F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0" y="-8993"/>
            <a:ext cx="12240000" cy="6884994"/>
          </a:xfrm>
          <a:prstGeom prst="rect">
            <a:avLst/>
          </a:prstGeom>
        </p:spPr>
      </p:pic>
      <p:sp>
        <p:nvSpPr>
          <p:cNvPr id="8" name="Rechteck 7"/>
          <p:cNvSpPr>
            <a:spLocks noChangeAspect="1"/>
          </p:cNvSpPr>
          <p:nvPr/>
        </p:nvSpPr>
        <p:spPr>
          <a:xfrm>
            <a:off x="1324800" y="1724400"/>
            <a:ext cx="56257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>
                    <a:lumMod val="95000"/>
                  </a:schemeClr>
                </a:solidFill>
                <a:latin typeface="Fedra Serif A Pro Bold" panose="02030805000000020004" pitchFamily="18" charset="0"/>
                <a:ea typeface="Fedra Serif A Pro Bold" panose="02030805000000020004" pitchFamily="18" charset="0"/>
              </a:rPr>
              <a:t>2019 – mit der KKV zum Erfolg</a:t>
            </a:r>
            <a:endParaRPr lang="de-DE" sz="5400" dirty="0">
              <a:solidFill>
                <a:schemeClr val="bg1">
                  <a:lumMod val="95000"/>
                </a:schemeClr>
              </a:solidFill>
              <a:latin typeface="Fedra Serif A Pro Bold" panose="02030805000000020004" pitchFamily="18" charset="0"/>
              <a:ea typeface="Fedra Serif A Pro Bold" panose="02030805000000020004" pitchFamily="18" charset="0"/>
            </a:endParaRPr>
          </a:p>
        </p:txBody>
      </p:sp>
      <p:pic>
        <p:nvPicPr>
          <p:cNvPr id="6" name="Picture 1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18954" r="11159" b="22386"/>
          <a:stretch>
            <a:fillRect/>
          </a:stretch>
        </p:blipFill>
        <p:spPr bwMode="auto">
          <a:xfrm>
            <a:off x="10742482" y="205006"/>
            <a:ext cx="1026180" cy="45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759-0F4D-43E0-A012-6B1071B8BD3F}" type="slidenum">
              <a:rPr lang="de-DE" smtClean="0"/>
              <a:t>4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62000" y="360000"/>
            <a:ext cx="9000000" cy="648000"/>
          </a:xfrm>
        </p:spPr>
        <p:txBody>
          <a:bodyPr/>
          <a:lstStyle/>
          <a:p>
            <a:r>
              <a:rPr lang="de-DE" dirty="0"/>
              <a:t>Beitragsanpassung </a:t>
            </a:r>
            <a:r>
              <a:rPr lang="de-DE" dirty="0" smtClean="0"/>
              <a:t>04/2019 – die DKV segelt in ruhigen Gewässern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40000" y="6226159"/>
            <a:ext cx="1749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2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*Quelle:</a:t>
            </a:r>
            <a:r>
              <a:rPr kumimoji="0" lang="de-DE" sz="1000" b="0" i="0" u="none" strike="noStrike" kern="1200" cap="none" spc="0" normalizeH="0" noProof="0" dirty="0" smtClean="0">
                <a:ln>
                  <a:noFill/>
                </a:ln>
                <a:solidFill>
                  <a:srgbClr val="6A62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Expertenschätzung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6A62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835247" y="3141557"/>
            <a:ext cx="2465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 smtClean="0">
                <a:solidFill>
                  <a:schemeClr val="bg1"/>
                </a:solidFill>
                <a:latin typeface="Arial"/>
              </a:rPr>
              <a:t>Bei 75.000 Kunden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 smtClean="0">
                <a:solidFill>
                  <a:schemeClr val="bg1"/>
                </a:solidFill>
                <a:latin typeface="Arial"/>
              </a:rPr>
              <a:t>sinkt der Beitrag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475744" y="5599809"/>
            <a:ext cx="10307083" cy="459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27000" tIns="27000" rIns="27000" bIns="27000" anchor="ctr"/>
          <a:lstStyle/>
          <a:p>
            <a:r>
              <a:rPr lang="de-DE" b="1" dirty="0">
                <a:solidFill>
                  <a:schemeClr val="accent1"/>
                </a:solidFill>
              </a:rPr>
              <a:t>Verbesserung der Wettbewerbspositionierung in </a:t>
            </a:r>
            <a:r>
              <a:rPr lang="de-DE" b="1" dirty="0" smtClean="0">
                <a:solidFill>
                  <a:schemeClr val="accent1"/>
                </a:solidFill>
              </a:rPr>
              <a:t>2019!</a:t>
            </a:r>
            <a:endParaRPr lang="de-DE" b="1" dirty="0">
              <a:solidFill>
                <a:schemeClr val="accent1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738685" y="5722506"/>
            <a:ext cx="398531" cy="194051"/>
            <a:chOff x="1221924" y="3907905"/>
            <a:chExt cx="531374" cy="258734"/>
          </a:xfrm>
          <a:solidFill>
            <a:schemeClr val="accent1"/>
          </a:solidFill>
        </p:grpSpPr>
        <p:sp>
          <p:nvSpPr>
            <p:cNvPr id="18" name="Chevron 14"/>
            <p:cNvSpPr/>
            <p:nvPr/>
          </p:nvSpPr>
          <p:spPr bwMode="gray">
            <a:xfrm>
              <a:off x="1484903" y="3907905"/>
              <a:ext cx="268395" cy="258733"/>
            </a:xfrm>
            <a:prstGeom prst="chevron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50" dirty="0">
                <a:solidFill>
                  <a:srgbClr val="404040"/>
                </a:solidFill>
              </a:endParaRPr>
            </a:p>
          </p:txBody>
        </p:sp>
        <p:sp>
          <p:nvSpPr>
            <p:cNvPr id="19" name="Chevron 14"/>
            <p:cNvSpPr/>
            <p:nvPr/>
          </p:nvSpPr>
          <p:spPr bwMode="gray">
            <a:xfrm>
              <a:off x="1221924" y="3907906"/>
              <a:ext cx="268395" cy="258733"/>
            </a:xfrm>
            <a:prstGeom prst="chevron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50" dirty="0">
                <a:solidFill>
                  <a:srgbClr val="404040"/>
                </a:solidFill>
              </a:endParaRPr>
            </a:p>
          </p:txBody>
        </p:sp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44" y="1404255"/>
            <a:ext cx="8711157" cy="406380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250563" y="2894214"/>
            <a:ext cx="2778326" cy="1015663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de-DE" sz="2000" b="1" dirty="0">
                <a:solidFill>
                  <a:srgbClr val="000000"/>
                </a:solidFill>
              </a:rPr>
              <a:t>95% der Unisex-KKV </a:t>
            </a:r>
            <a:endParaRPr lang="de-DE" sz="2000" b="1" dirty="0" smtClean="0">
              <a:solidFill>
                <a:srgbClr val="000000"/>
              </a:solidFill>
            </a:endParaRPr>
          </a:p>
          <a:p>
            <a:pPr lvl="0" algn="ctr">
              <a:defRPr/>
            </a:pPr>
            <a:r>
              <a:rPr lang="de-DE" sz="2000" b="1" dirty="0" smtClean="0">
                <a:solidFill>
                  <a:srgbClr val="000000"/>
                </a:solidFill>
              </a:rPr>
              <a:t>Versicherten </a:t>
            </a:r>
          </a:p>
          <a:p>
            <a:pPr lvl="0" algn="ctr">
              <a:defRPr/>
            </a:pPr>
            <a:r>
              <a:rPr lang="de-DE" sz="2000" b="1" dirty="0" smtClean="0">
                <a:solidFill>
                  <a:srgbClr val="000000"/>
                </a:solidFill>
              </a:rPr>
              <a:t>erhalten </a:t>
            </a:r>
            <a:r>
              <a:rPr lang="de-DE" sz="2000" b="1" dirty="0">
                <a:solidFill>
                  <a:srgbClr val="000000"/>
                </a:solidFill>
              </a:rPr>
              <a:t>keine </a:t>
            </a:r>
            <a:r>
              <a:rPr lang="de-DE" sz="2000" b="1" dirty="0" smtClean="0">
                <a:solidFill>
                  <a:srgbClr val="000000"/>
                </a:solidFill>
              </a:rPr>
              <a:t>BAP*</a:t>
            </a:r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2019 – Mit der KKV zum Erfolg</a:t>
            </a:r>
          </a:p>
          <a:p>
            <a:endParaRPr lang="de-DE" dirty="0"/>
          </a:p>
        </p:txBody>
      </p:sp>
      <p:pic>
        <p:nvPicPr>
          <p:cNvPr id="15" name="Picture 1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18954" r="11159" b="22386"/>
          <a:stretch>
            <a:fillRect/>
          </a:stretch>
        </p:blipFill>
        <p:spPr bwMode="auto">
          <a:xfrm>
            <a:off x="10656000" y="51010"/>
            <a:ext cx="724565" cy="34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1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759-0F4D-43E0-A012-6B1071B8BD3F}" type="slidenum">
              <a:rPr lang="de-DE" smtClean="0"/>
              <a:t>5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KKV-Produkte der DKV gut im Markt platziert – Marktposition verbessert</a:t>
            </a:r>
            <a:endParaRPr lang="de-DE" dirty="0"/>
          </a:p>
        </p:txBody>
      </p:sp>
      <p:graphicFrame>
        <p:nvGraphicFramePr>
          <p:cNvPr id="26" name="Diagramm 25"/>
          <p:cNvGraphicFramePr/>
          <p:nvPr>
            <p:extLst/>
          </p:nvPr>
        </p:nvGraphicFramePr>
        <p:xfrm>
          <a:off x="-285181" y="1991372"/>
          <a:ext cx="7245277" cy="443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96571" y="2096872"/>
            <a:ext cx="1025519" cy="252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lIns="36000" tIns="0" rIns="0" bIns="0" anchor="ctr" anchorCtr="0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b="1" i="1" dirty="0" err="1" smtClean="0">
                <a:solidFill>
                  <a:srgbClr val="095751"/>
                </a:solidFill>
              </a:rPr>
              <a:t>Komforttairfe</a:t>
            </a:r>
            <a:endParaRPr lang="de-DE" altLang="de-DE" sz="1100" b="1" i="1" dirty="0" smtClean="0">
              <a:solidFill>
                <a:srgbClr val="095751"/>
              </a:solidFill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99944" y="3905236"/>
            <a:ext cx="1042856" cy="25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36000" tIns="0" rIns="0" bIns="0" anchor="ctr" anchorCtr="0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b="1" i="1" dirty="0" smtClean="0">
                <a:solidFill>
                  <a:srgbClr val="095751"/>
                </a:solidFill>
              </a:rPr>
              <a:t>Beihilfetarife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334884" y="3914044"/>
            <a:ext cx="4511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rgbClr val="404040"/>
                </a:solidFill>
              </a:rPr>
              <a:t>1)</a:t>
            </a:r>
            <a:endParaRPr lang="de-DE" sz="700" dirty="0">
              <a:solidFill>
                <a:srgbClr val="40404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334884" y="4597051"/>
            <a:ext cx="4511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rgbClr val="404040"/>
                </a:solidFill>
              </a:rPr>
              <a:t>2)</a:t>
            </a:r>
            <a:endParaRPr lang="de-DE" sz="700" dirty="0">
              <a:solidFill>
                <a:srgbClr val="40404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334884" y="4980273"/>
            <a:ext cx="4511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rgbClr val="404040"/>
                </a:solidFill>
              </a:rPr>
              <a:t>3)</a:t>
            </a:r>
            <a:endParaRPr lang="de-DE" sz="700" dirty="0">
              <a:solidFill>
                <a:srgbClr val="40404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334884" y="5718934"/>
            <a:ext cx="4511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rgbClr val="404040"/>
                </a:solidFill>
              </a:rPr>
              <a:t>4)</a:t>
            </a:r>
            <a:endParaRPr lang="de-DE" sz="700" dirty="0">
              <a:solidFill>
                <a:srgbClr val="404040"/>
              </a:solidFill>
            </a:endParaRPr>
          </a:p>
        </p:txBody>
      </p:sp>
      <p:cxnSp>
        <p:nvCxnSpPr>
          <p:cNvPr id="34" name="Gerader Verbinder 33"/>
          <p:cNvCxnSpPr/>
          <p:nvPr/>
        </p:nvCxnSpPr>
        <p:spPr>
          <a:xfrm flipV="1">
            <a:off x="7176120" y="1652400"/>
            <a:ext cx="0" cy="4512904"/>
          </a:xfrm>
          <a:prstGeom prst="line">
            <a:avLst/>
          </a:prstGeom>
          <a:ln w="22225">
            <a:solidFill>
              <a:srgbClr val="095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357858" y="1909834"/>
            <a:ext cx="1176278" cy="20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altLang="de-DE" sz="750" i="1" dirty="0">
                <a:solidFill>
                  <a:srgbClr val="404040"/>
                </a:solidFill>
              </a:rPr>
              <a:t>Anzahl </a:t>
            </a:r>
            <a:r>
              <a:rPr lang="de-DE" altLang="de-DE" sz="750" i="1" dirty="0" smtClean="0">
                <a:solidFill>
                  <a:srgbClr val="404040"/>
                </a:solidFill>
              </a:rPr>
              <a:t>Angebote im Vergleich: </a:t>
            </a:r>
            <a:endParaRPr lang="de-DE" altLang="de-DE" sz="750" i="1" dirty="0">
              <a:solidFill>
                <a:srgbClr val="404040"/>
              </a:solidFill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985" y="1934646"/>
            <a:ext cx="365760" cy="160020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6655845" y="2074730"/>
            <a:ext cx="139511" cy="165911"/>
          </a:xfrm>
          <a:prstGeom prst="rect">
            <a:avLst/>
          </a:prstGeom>
          <a:solidFill>
            <a:srgbClr val="98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/>
              <a:t>1</a:t>
            </a:r>
            <a:endParaRPr lang="de-DE" sz="800" dirty="0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5182091" y="2075338"/>
            <a:ext cx="919182" cy="20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altLang="de-DE" sz="750" i="1" dirty="0">
                <a:solidFill>
                  <a:srgbClr val="404040"/>
                </a:solidFill>
              </a:rPr>
              <a:t>Platzierung DKV</a:t>
            </a:r>
            <a:r>
              <a:rPr lang="de-DE" altLang="de-DE" sz="750" i="1" dirty="0" smtClean="0">
                <a:solidFill>
                  <a:srgbClr val="404040"/>
                </a:solidFill>
              </a:rPr>
              <a:t>:</a:t>
            </a:r>
            <a:endParaRPr lang="de-DE" altLang="de-DE" sz="750" i="1" dirty="0">
              <a:solidFill>
                <a:srgbClr val="404040"/>
              </a:solidFill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342800" y="6265996"/>
            <a:ext cx="85834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 smtClean="0">
                <a:solidFill>
                  <a:srgbClr val="404040"/>
                </a:solidFill>
              </a:rPr>
              <a:t>Quelle: PMGBK, pspOnline, </a:t>
            </a:r>
            <a:r>
              <a:rPr lang="de-DE" altLang="de-DE" sz="800" dirty="0">
                <a:solidFill>
                  <a:srgbClr val="404040"/>
                </a:solidFill>
              </a:rPr>
              <a:t>Alle Angebote der Gesellschaften / </a:t>
            </a:r>
            <a:r>
              <a:rPr lang="de-DE" altLang="de-DE" sz="800" dirty="0" smtClean="0">
                <a:solidFill>
                  <a:srgbClr val="404040"/>
                </a:solidFill>
              </a:rPr>
              <a:t>Alter</a:t>
            </a:r>
            <a:r>
              <a:rPr lang="de-DE" altLang="de-DE" sz="800" dirty="0">
                <a:solidFill>
                  <a:srgbClr val="404040"/>
                </a:solidFill>
              </a:rPr>
              <a:t>: 35 </a:t>
            </a:r>
            <a:r>
              <a:rPr lang="de-DE" altLang="de-DE" sz="800" dirty="0" smtClean="0">
                <a:solidFill>
                  <a:srgbClr val="404040"/>
                </a:solidFill>
              </a:rPr>
              <a:t>(Anwärter 22 </a:t>
            </a:r>
            <a:r>
              <a:rPr lang="de-DE" altLang="de-DE" sz="800" dirty="0">
                <a:solidFill>
                  <a:srgbClr val="404040"/>
                </a:solidFill>
              </a:rPr>
              <a:t>Jahre</a:t>
            </a:r>
            <a:r>
              <a:rPr lang="de-DE" altLang="de-DE" sz="800" dirty="0" smtClean="0">
                <a:solidFill>
                  <a:srgbClr val="404040"/>
                </a:solidFill>
              </a:rPr>
              <a:t>)</a:t>
            </a:r>
            <a:r>
              <a:rPr lang="de-DE" altLang="de-DE" sz="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br>
              <a:rPr lang="de-DE" altLang="de-DE" sz="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e-DE" altLang="de-DE" sz="800" dirty="0" smtClean="0">
                <a:solidFill>
                  <a:schemeClr val="tx1">
                    <a:lumMod val="50000"/>
                  </a:schemeClr>
                </a:solidFill>
              </a:rPr>
              <a:t>1) </a:t>
            </a:r>
            <a:r>
              <a:rPr lang="de-DE" altLang="de-DE" sz="800" dirty="0">
                <a:solidFill>
                  <a:schemeClr val="tx1">
                    <a:lumMod val="50000"/>
                  </a:schemeClr>
                </a:solidFill>
              </a:rPr>
              <a:t>BK30, BKF20, BKH230, BKH2F20, BKH1, BEX          </a:t>
            </a:r>
            <a:r>
              <a:rPr lang="de-DE" altLang="de-DE" sz="800" dirty="0" smtClean="0">
                <a:solidFill>
                  <a:schemeClr val="tx1">
                    <a:lumMod val="50000"/>
                  </a:schemeClr>
                </a:solidFill>
              </a:rPr>
              <a:t>2) </a:t>
            </a:r>
            <a:r>
              <a:rPr lang="de-DE" altLang="de-DE" sz="800" dirty="0">
                <a:solidFill>
                  <a:schemeClr val="tx1">
                    <a:lumMod val="50000"/>
                  </a:schemeClr>
                </a:solidFill>
              </a:rPr>
              <a:t>BKA50, BKH2A50, </a:t>
            </a:r>
            <a:r>
              <a:rPr lang="de-DE" altLang="de-DE" sz="800" dirty="0" smtClean="0">
                <a:solidFill>
                  <a:schemeClr val="tx1">
                    <a:lumMod val="50000"/>
                  </a:schemeClr>
                </a:solidFill>
              </a:rPr>
              <a:t>BKH1A, </a:t>
            </a:r>
            <a:r>
              <a:rPr lang="de-DE" altLang="de-DE" sz="800" dirty="0">
                <a:solidFill>
                  <a:schemeClr val="tx1">
                    <a:lumMod val="50000"/>
                  </a:schemeClr>
                </a:solidFill>
              </a:rPr>
              <a:t>BEXA </a:t>
            </a:r>
            <a:r>
              <a:rPr lang="de-DE" altLang="de-DE" sz="800" dirty="0" smtClean="0">
                <a:solidFill>
                  <a:schemeClr val="tx1">
                    <a:lumMod val="50000"/>
                  </a:schemeClr>
                </a:solidFill>
              </a:rPr>
              <a:t>         3) BKE30, BKEF20          4) BKEA50</a:t>
            </a:r>
            <a:endParaRPr lang="de-DE" altLang="de-DE" sz="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58400" y="6267600"/>
            <a:ext cx="1278806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 smtClean="0">
                <a:solidFill>
                  <a:srgbClr val="404040"/>
                </a:solidFill>
              </a:rPr>
              <a:t>Stand</a:t>
            </a:r>
            <a:r>
              <a:rPr lang="de-DE" altLang="de-DE" sz="800" dirty="0">
                <a:solidFill>
                  <a:srgbClr val="404040"/>
                </a:solidFill>
              </a:rPr>
              <a:t>: </a:t>
            </a:r>
            <a:r>
              <a:rPr lang="de-DE" altLang="de-DE" sz="800" dirty="0" smtClean="0">
                <a:solidFill>
                  <a:srgbClr val="404040"/>
                </a:solidFill>
              </a:rPr>
              <a:t>Januar 2019</a:t>
            </a:r>
            <a:endParaRPr lang="de-DE" altLang="de-DE" sz="800" dirty="0">
              <a:solidFill>
                <a:srgbClr val="404040"/>
              </a:solidFill>
            </a:endParaRPr>
          </a:p>
        </p:txBody>
      </p:sp>
      <p:sp>
        <p:nvSpPr>
          <p:cNvPr id="42" name="Abgerundetes Rechteck 41"/>
          <p:cNvSpPr/>
          <p:nvPr/>
        </p:nvSpPr>
        <p:spPr>
          <a:xfrm>
            <a:off x="7608168" y="1652400"/>
            <a:ext cx="3960440" cy="1944958"/>
          </a:xfrm>
          <a:prstGeom prst="roundRect">
            <a:avLst/>
          </a:prstGeom>
          <a:solidFill>
            <a:srgbClr val="98A9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>
                    <a:lumMod val="50000"/>
                  </a:schemeClr>
                </a:solidFill>
              </a:rPr>
              <a:t>Verbesserung der Wettbewerbssituation durch BAP der Mitbewerber zum 1.1.2019</a:t>
            </a:r>
            <a:endParaRPr lang="de-DE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77" y="4431838"/>
            <a:ext cx="2208585" cy="1472390"/>
          </a:xfrm>
          <a:prstGeom prst="rect">
            <a:avLst/>
          </a:prstGeom>
        </p:spPr>
      </p:pic>
      <p:sp>
        <p:nvSpPr>
          <p:cNvPr id="44" name="Textfeld 43"/>
          <p:cNvSpPr txBox="1"/>
          <p:nvPr/>
        </p:nvSpPr>
        <p:spPr>
          <a:xfrm>
            <a:off x="8069578" y="4184574"/>
            <a:ext cx="3026958" cy="646331"/>
          </a:xfrm>
          <a:prstGeom prst="rect">
            <a:avLst/>
          </a:prstGeom>
          <a:noFill/>
          <a:ln w="15875"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892737"/>
                </a:solidFill>
              </a:rPr>
              <a:t>Ihre Vertriebschance in    der</a:t>
            </a:r>
            <a:endParaRPr lang="de-DE" b="1" dirty="0">
              <a:solidFill>
                <a:srgbClr val="892737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621214" y="4856064"/>
            <a:ext cx="2091410" cy="369332"/>
          </a:xfrm>
          <a:prstGeom prst="rect">
            <a:avLst/>
          </a:prstGeom>
          <a:noFill/>
          <a:ln w="15875"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892737"/>
                </a:solidFill>
              </a:rPr>
              <a:t>Vollversicherung</a:t>
            </a:r>
            <a:endParaRPr lang="de-DE" b="1" dirty="0">
              <a:solidFill>
                <a:srgbClr val="892737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3561777" y="2531776"/>
            <a:ext cx="307961" cy="18854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/>
              <a:t>15</a:t>
            </a:r>
            <a:endParaRPr lang="de-DE" sz="800" dirty="0"/>
          </a:p>
        </p:txBody>
      </p:sp>
      <p:sp>
        <p:nvSpPr>
          <p:cNvPr id="47" name="Gestreifter Pfeil nach rechts 46"/>
          <p:cNvSpPr/>
          <p:nvPr/>
        </p:nvSpPr>
        <p:spPr>
          <a:xfrm rot="10800000">
            <a:off x="3387870" y="2505914"/>
            <a:ext cx="288033" cy="246170"/>
          </a:xfrm>
          <a:prstGeom prst="stripedRightArrow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3213430" y="2895650"/>
            <a:ext cx="307961" cy="18854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9</a:t>
            </a:r>
          </a:p>
        </p:txBody>
      </p:sp>
      <p:sp>
        <p:nvSpPr>
          <p:cNvPr id="49" name="Gestreifter Pfeil nach rechts 48"/>
          <p:cNvSpPr/>
          <p:nvPr/>
        </p:nvSpPr>
        <p:spPr>
          <a:xfrm rot="10800000">
            <a:off x="3039523" y="2869788"/>
            <a:ext cx="288033" cy="246170"/>
          </a:xfrm>
          <a:prstGeom prst="stripedRightArrow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3019595" y="3975561"/>
            <a:ext cx="307961" cy="18854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/>
              <a:t>10</a:t>
            </a:r>
            <a:endParaRPr lang="de-DE" sz="800" dirty="0"/>
          </a:p>
        </p:txBody>
      </p:sp>
      <p:sp>
        <p:nvSpPr>
          <p:cNvPr id="51" name="Gestreifter Pfeil nach rechts 50"/>
          <p:cNvSpPr/>
          <p:nvPr/>
        </p:nvSpPr>
        <p:spPr>
          <a:xfrm rot="10800000">
            <a:off x="2845688" y="3949699"/>
            <a:ext cx="288033" cy="246170"/>
          </a:xfrm>
          <a:prstGeom prst="stripedRightArrow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3285444" y="4329330"/>
            <a:ext cx="307961" cy="18854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/>
              <a:t>11</a:t>
            </a:r>
            <a:endParaRPr lang="de-DE" sz="800" dirty="0"/>
          </a:p>
        </p:txBody>
      </p:sp>
      <p:sp>
        <p:nvSpPr>
          <p:cNvPr id="53" name="Gestreifter Pfeil nach rechts 52"/>
          <p:cNvSpPr/>
          <p:nvPr/>
        </p:nvSpPr>
        <p:spPr>
          <a:xfrm rot="10800000">
            <a:off x="3111537" y="4303468"/>
            <a:ext cx="288033" cy="246170"/>
          </a:xfrm>
          <a:prstGeom prst="stripedRightArrow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4" name="Grafik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03" y="2917919"/>
            <a:ext cx="467364" cy="311575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36" y="2491167"/>
            <a:ext cx="467364" cy="311575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42" y="3914044"/>
            <a:ext cx="467364" cy="311575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77" y="5337751"/>
            <a:ext cx="467364" cy="311575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67" y="4293776"/>
            <a:ext cx="467364" cy="311575"/>
          </a:xfrm>
          <a:prstGeom prst="rect">
            <a:avLst/>
          </a:prstGeom>
        </p:spPr>
      </p:pic>
      <p:sp>
        <p:nvSpPr>
          <p:cNvPr id="59" name="Abgerundetes Rechteck 58"/>
          <p:cNvSpPr/>
          <p:nvPr/>
        </p:nvSpPr>
        <p:spPr>
          <a:xfrm>
            <a:off x="1991544" y="5354615"/>
            <a:ext cx="854143" cy="314773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platzhalter 3"/>
          <p:cNvSpPr txBox="1">
            <a:spLocks/>
          </p:cNvSpPr>
          <p:nvPr/>
        </p:nvSpPr>
        <p:spPr>
          <a:xfrm>
            <a:off x="729935" y="1391572"/>
            <a:ext cx="5800331" cy="3386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None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b="0" kern="1200" baseline="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b="1" dirty="0">
              <a:solidFill>
                <a:srgbClr val="095751"/>
              </a:solidFill>
            </a:endParaRPr>
          </a:p>
        </p:txBody>
      </p:sp>
      <p:sp>
        <p:nvSpPr>
          <p:cNvPr id="60" name="Textplatzhalter 3"/>
          <p:cNvSpPr txBox="1">
            <a:spLocks/>
          </p:cNvSpPr>
          <p:nvPr/>
        </p:nvSpPr>
        <p:spPr>
          <a:xfrm>
            <a:off x="251289" y="1282843"/>
            <a:ext cx="6571566" cy="3386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None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b="0" kern="1200" baseline="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b="1" dirty="0">
                <a:solidFill>
                  <a:srgbClr val="095751"/>
                </a:solidFill>
              </a:rPr>
              <a:t>Besonders wettbewerbsfähige Tarifkombinationen </a:t>
            </a:r>
          </a:p>
        </p:txBody>
      </p:sp>
      <p:sp>
        <p:nvSpPr>
          <p:cNvPr id="63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2019 – Mit der KKV zum Erfolg</a:t>
            </a:r>
            <a:endParaRPr lang="de-DE" dirty="0"/>
          </a:p>
        </p:txBody>
      </p:sp>
      <p:pic>
        <p:nvPicPr>
          <p:cNvPr id="61" name="Picture 1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18954" r="11159" b="22386"/>
          <a:stretch>
            <a:fillRect/>
          </a:stretch>
        </p:blipFill>
        <p:spPr bwMode="auto">
          <a:xfrm>
            <a:off x="10656000" y="51010"/>
            <a:ext cx="724565" cy="34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 txBox="1">
            <a:spLocks/>
          </p:cNvSpPr>
          <p:nvPr/>
        </p:nvSpPr>
        <p:spPr>
          <a:xfrm>
            <a:off x="180000" y="2154656"/>
            <a:ext cx="11736000" cy="306494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None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b="0" kern="1200" baseline="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u="sng" dirty="0" smtClean="0"/>
              <a:t>Beispiel: BMK; EA 30 Jahre</a:t>
            </a:r>
          </a:p>
          <a:p>
            <a:endParaRPr lang="de-DE" sz="1600" dirty="0" smtClean="0"/>
          </a:p>
          <a:p>
            <a:pPr>
              <a:lnSpc>
                <a:spcPct val="150000"/>
              </a:lnSpc>
            </a:pPr>
            <a:r>
              <a:rPr lang="de-DE" b="1" dirty="0" smtClean="0"/>
              <a:t>BMK0</a:t>
            </a:r>
            <a:r>
              <a:rPr lang="de-DE" b="1" dirty="0"/>
              <a:t>, BMZ1, BMKD, KBCK, KTN2 43/100, KKUR 160, PVN, </a:t>
            </a:r>
            <a:r>
              <a:rPr lang="de-DE" b="1" dirty="0" smtClean="0"/>
              <a:t>GBZ		          </a:t>
            </a:r>
            <a:r>
              <a:rPr lang="de-DE" dirty="0" smtClean="0"/>
              <a:t>659,68 EUR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Höchstbeitrag GKV inkl. 0,9% Zusatzbeitrag, Krankengeld und SPV		          </a:t>
            </a:r>
            <a:r>
              <a:rPr lang="de-DE" dirty="0" smtClean="0"/>
              <a:t>853,04 EUR</a:t>
            </a:r>
          </a:p>
          <a:p>
            <a:pPr>
              <a:lnSpc>
                <a:spcPct val="150000"/>
              </a:lnSpc>
            </a:pPr>
            <a:endParaRPr lang="de-DE" sz="1600" b="1" dirty="0"/>
          </a:p>
          <a:p>
            <a:r>
              <a:rPr lang="de-DE" sz="1600" dirty="0" smtClean="0"/>
              <a:t>			</a:t>
            </a:r>
            <a:endParaRPr lang="de-DE" sz="1600" u="sng" dirty="0" smtClean="0"/>
          </a:p>
          <a:p>
            <a:r>
              <a:rPr lang="de-DE" dirty="0" smtClean="0"/>
              <a:t>		</a:t>
            </a:r>
            <a:endParaRPr lang="de-DE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180000" y="6588000"/>
            <a:ext cx="9576000" cy="28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KKV in 2019 wieder attraktiver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1032214" y="5584860"/>
            <a:ext cx="10364033" cy="459000"/>
            <a:chOff x="1032214" y="5584860"/>
            <a:chExt cx="10364033" cy="459000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717452" y="5584860"/>
              <a:ext cx="9678795" cy="459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27000" tIns="27000" rIns="27000" bIns="27000" anchor="ctr"/>
            <a:lstStyle/>
            <a:p>
              <a:r>
                <a:rPr lang="de-DE" b="1" dirty="0" smtClean="0">
                  <a:solidFill>
                    <a:schemeClr val="accent1"/>
                  </a:solidFill>
                </a:rPr>
                <a:t>38,84 € </a:t>
              </a:r>
              <a:r>
                <a:rPr lang="de-DE" b="1" dirty="0">
                  <a:solidFill>
                    <a:schemeClr val="accent1"/>
                  </a:solidFill>
                </a:rPr>
                <a:t>MEHR BEITRAG muss ein freiwillig Versicherter </a:t>
              </a:r>
              <a:r>
                <a:rPr lang="de-DE" b="1" dirty="0" smtClean="0">
                  <a:solidFill>
                    <a:schemeClr val="accent1"/>
                  </a:solidFill>
                </a:rPr>
                <a:t>in 2019 zahlen</a:t>
              </a:r>
              <a:endParaRPr lang="de-DE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1032214" y="5707557"/>
              <a:ext cx="374238" cy="194051"/>
              <a:chOff x="1221924" y="3907905"/>
              <a:chExt cx="531374" cy="258734"/>
            </a:xfrm>
            <a:solidFill>
              <a:schemeClr val="accent1"/>
            </a:solidFill>
          </p:grpSpPr>
          <p:sp>
            <p:nvSpPr>
              <p:cNvPr id="26" name="Chevron 14"/>
              <p:cNvSpPr/>
              <p:nvPr/>
            </p:nvSpPr>
            <p:spPr bwMode="gray">
              <a:xfrm>
                <a:off x="1484903" y="3907905"/>
                <a:ext cx="268395" cy="258733"/>
              </a:xfrm>
              <a:prstGeom prst="chevron">
                <a:avLst/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dirty="0">
                  <a:solidFill>
                    <a:srgbClr val="404040"/>
                  </a:solidFill>
                </a:endParaRPr>
              </a:p>
            </p:txBody>
          </p:sp>
          <p:sp>
            <p:nvSpPr>
              <p:cNvPr id="27" name="Chevron 14"/>
              <p:cNvSpPr/>
              <p:nvPr/>
            </p:nvSpPr>
            <p:spPr bwMode="gray">
              <a:xfrm>
                <a:off x="1221924" y="3907906"/>
                <a:ext cx="268395" cy="258733"/>
              </a:xfrm>
              <a:prstGeom prst="chevron">
                <a:avLst/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dirty="0">
                  <a:solidFill>
                    <a:srgbClr val="404040"/>
                  </a:solidFill>
                </a:endParaRPr>
              </a:p>
            </p:txBody>
          </p:sp>
        </p:grpSp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5393" y="1317940"/>
            <a:ext cx="1776218" cy="1270591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7249283" y="4352185"/>
            <a:ext cx="3786933" cy="806570"/>
          </a:xfrm>
          <a:prstGeom prst="ellipse">
            <a:avLst/>
          </a:prstGeom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10000"/>
                  </a:schemeClr>
                </a:solidFill>
              </a:rPr>
              <a:t>Differenz  193,36 EUR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759-0F4D-43E0-A012-6B1071B8BD3F}" type="slidenum">
              <a:rPr lang="de-DE" smtClean="0"/>
              <a:t>6</a:t>
            </a:fld>
            <a:endParaRPr lang="de-DE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62000" y="72000"/>
            <a:ext cx="9000000" cy="288000"/>
          </a:xfrm>
        </p:spPr>
        <p:txBody>
          <a:bodyPr>
            <a:normAutofit/>
          </a:bodyPr>
          <a:lstStyle/>
          <a:p>
            <a:r>
              <a:rPr lang="de-DE" dirty="0"/>
              <a:t>2019 – Mit der KKV zum Erfolg</a:t>
            </a:r>
          </a:p>
          <a:p>
            <a:endParaRPr lang="de-DE" dirty="0"/>
          </a:p>
        </p:txBody>
      </p:sp>
      <p:pic>
        <p:nvPicPr>
          <p:cNvPr id="16" name="Picture 1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18954" r="11159" b="22386"/>
          <a:stretch>
            <a:fillRect/>
          </a:stretch>
        </p:blipFill>
        <p:spPr bwMode="auto">
          <a:xfrm>
            <a:off x="10656000" y="51010"/>
            <a:ext cx="724565" cy="34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3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 txBox="1">
            <a:spLocks/>
          </p:cNvSpPr>
          <p:nvPr/>
        </p:nvSpPr>
        <p:spPr>
          <a:xfrm>
            <a:off x="180000" y="2154656"/>
            <a:ext cx="11736000" cy="31726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None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b="0" kern="1200" baseline="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8A92A"/>
              </a:buClr>
              <a:buFont typeface="Wingdings 2" panose="05020102010507070707" pitchFamily="18" charset="2"/>
              <a:buChar char=""/>
              <a:defRPr sz="1800" kern="1200">
                <a:solidFill>
                  <a:srgbClr val="6A6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u="sng" dirty="0" smtClean="0"/>
              <a:t>Beispiel: BMK1 vs. BMK0; EA 30 Jahre</a:t>
            </a:r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 smtClean="0"/>
              <a:t>Reduzierung der Selbstbeteiligung von 400 EUR auf 0 EUR </a:t>
            </a:r>
            <a:r>
              <a:rPr lang="de-DE" dirty="0" smtClean="0"/>
              <a:t>	Mehrbeitrag 	40,13 EUR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Hinzuversicherung KKUR160</a:t>
            </a:r>
            <a:r>
              <a:rPr lang="de-DE" dirty="0" smtClean="0"/>
              <a:t>					Mehrbeitrag 	12,80 EUR</a:t>
            </a:r>
          </a:p>
          <a:p>
            <a:pPr>
              <a:lnSpc>
                <a:spcPct val="150000"/>
              </a:lnSpc>
            </a:pPr>
            <a:r>
              <a:rPr lang="de-DE" dirty="0"/>
              <a:t>	</a:t>
            </a:r>
            <a:r>
              <a:rPr lang="de-DE" dirty="0" smtClean="0"/>
              <a:t>							</a:t>
            </a:r>
            <a:r>
              <a:rPr lang="de-DE" u="sng" dirty="0" smtClean="0"/>
              <a:t>Summe		52,93 EUR</a:t>
            </a:r>
          </a:p>
          <a:p>
            <a:endParaRPr lang="de-DE" dirty="0" smtClean="0"/>
          </a:p>
          <a:p>
            <a:r>
              <a:rPr lang="de-DE" dirty="0" smtClean="0"/>
              <a:t>./. Arbeitgeberzuschuss (50%, max. 28,62 EUR)		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759-0F4D-43E0-A012-6B1071B8BD3F}" type="slidenum">
              <a:rPr lang="de-DE" smtClean="0"/>
              <a:t>7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Versichertenentlastungsgesetz – Versicherungsschutz </a:t>
            </a:r>
            <a:r>
              <a:rPr lang="de-DE" dirty="0"/>
              <a:t>zum ½ Beitrag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704" y="1320744"/>
            <a:ext cx="1667823" cy="1667823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1032214" y="5584860"/>
            <a:ext cx="10364033" cy="459000"/>
            <a:chOff x="1032214" y="5584860"/>
            <a:chExt cx="10364033" cy="459000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717452" y="5584860"/>
              <a:ext cx="9678795" cy="459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27000" tIns="27000" rIns="27000" bIns="27000" anchor="ctr"/>
            <a:lstStyle/>
            <a:p>
              <a:r>
                <a:rPr lang="de-DE" b="1" dirty="0">
                  <a:solidFill>
                    <a:schemeClr val="accent1"/>
                  </a:solidFill>
                </a:rPr>
                <a:t>AG Zuschuss steigt in 2019 um 28,62 EUR auf max. 351,65 EUR </a:t>
              </a:r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1032214" y="5707557"/>
              <a:ext cx="374238" cy="194051"/>
              <a:chOff x="1221924" y="3907905"/>
              <a:chExt cx="531374" cy="258734"/>
            </a:xfrm>
            <a:solidFill>
              <a:schemeClr val="accent1"/>
            </a:solidFill>
          </p:grpSpPr>
          <p:sp>
            <p:nvSpPr>
              <p:cNvPr id="26" name="Chevron 14"/>
              <p:cNvSpPr/>
              <p:nvPr/>
            </p:nvSpPr>
            <p:spPr bwMode="gray">
              <a:xfrm>
                <a:off x="1484903" y="3907905"/>
                <a:ext cx="268395" cy="258733"/>
              </a:xfrm>
              <a:prstGeom prst="chevron">
                <a:avLst/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dirty="0">
                  <a:solidFill>
                    <a:srgbClr val="404040"/>
                  </a:solidFill>
                </a:endParaRPr>
              </a:p>
            </p:txBody>
          </p:sp>
          <p:sp>
            <p:nvSpPr>
              <p:cNvPr id="27" name="Chevron 14"/>
              <p:cNvSpPr/>
              <p:nvPr/>
            </p:nvSpPr>
            <p:spPr bwMode="gray">
              <a:xfrm>
                <a:off x="1221924" y="3907906"/>
                <a:ext cx="268395" cy="258733"/>
              </a:xfrm>
              <a:prstGeom prst="chevron">
                <a:avLst/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dirty="0">
                  <a:solidFill>
                    <a:srgbClr val="404040"/>
                  </a:solidFill>
                </a:endParaRPr>
              </a:p>
            </p:txBody>
          </p:sp>
        </p:grpSp>
      </p:grpSp>
      <p:sp>
        <p:nvSpPr>
          <p:cNvPr id="16" name="Ellipse 15"/>
          <p:cNvSpPr/>
          <p:nvPr/>
        </p:nvSpPr>
        <p:spPr>
          <a:xfrm>
            <a:off x="7249283" y="4352185"/>
            <a:ext cx="3786933" cy="806570"/>
          </a:xfrm>
          <a:prstGeom prst="ellipse">
            <a:avLst/>
          </a:prstGeom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de-DE" b="1" dirty="0" smtClean="0">
                <a:solidFill>
                  <a:schemeClr val="accent5">
                    <a:lumMod val="10000"/>
                  </a:schemeClr>
                </a:solidFill>
              </a:rPr>
              <a:t>Zu zahlen  26,47 EUR</a:t>
            </a:r>
            <a:endParaRPr lang="de-DE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68389" y="6245280"/>
            <a:ext cx="7371614" cy="4086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DE" sz="800" dirty="0" smtClean="0"/>
              <a:t>Stand 17.12.2018; EASY Berechnung mit Beginn 1.1.2019</a:t>
            </a:r>
            <a:endParaRPr lang="de-DE" sz="800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62000" y="72000"/>
            <a:ext cx="9000000" cy="288000"/>
          </a:xfrm>
        </p:spPr>
        <p:txBody>
          <a:bodyPr>
            <a:normAutofit/>
          </a:bodyPr>
          <a:lstStyle/>
          <a:p>
            <a:r>
              <a:rPr lang="de-DE" dirty="0"/>
              <a:t>2019 – Mit der KKV zum Erfolg</a:t>
            </a:r>
          </a:p>
          <a:p>
            <a:endParaRPr lang="de-DE" dirty="0"/>
          </a:p>
        </p:txBody>
      </p:sp>
      <p:pic>
        <p:nvPicPr>
          <p:cNvPr id="20" name="Picture 1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18954" r="11159" b="22386"/>
          <a:stretch>
            <a:fillRect/>
          </a:stretch>
        </p:blipFill>
        <p:spPr bwMode="auto">
          <a:xfrm>
            <a:off x="10656000" y="51010"/>
            <a:ext cx="724565" cy="34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2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9033408" y="1449389"/>
            <a:ext cx="3030000" cy="4646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15759-0F4D-43E0-A012-6B1071B8BD3F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rgbClr val="6A62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000" b="1" i="0" u="none" strike="noStrike" kern="1200" cap="none" spc="0" normalizeH="0" baseline="0" noProof="0">
              <a:ln>
                <a:noFill/>
              </a:ln>
              <a:solidFill>
                <a:srgbClr val="6A62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PKV-Einsteigertarife </a:t>
            </a:r>
            <a:r>
              <a:rPr lang="de-DE" dirty="0"/>
              <a:t>machen für Selbständige mit niedrigeren Einkommen keinen Sinn mehr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68389" y="6245280"/>
            <a:ext cx="7371614" cy="4086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lvl="0"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Vergleich 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PKV-Einsteigertarif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HanseMerkur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KVS1 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(Beiträge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inkl. 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GBZ,</a:t>
            </a:r>
            <a:r>
              <a:rPr kumimoji="0" lang="de-DE" sz="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Krankentagegeldtarif</a:t>
            </a:r>
            <a:r>
              <a:rPr kumimoji="0" lang="de-DE" sz="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(43/</a:t>
            </a:r>
            <a:r>
              <a:rPr lang="de-DE" sz="800" dirty="0" smtClean="0">
                <a:solidFill>
                  <a:schemeClr val="tx1">
                    <a:lumMod val="75000"/>
                  </a:schemeClr>
                </a:solidFill>
                <a:latin typeface="Arial"/>
              </a:rPr>
              <a:t>50</a:t>
            </a:r>
            <a:r>
              <a:rPr kumimoji="0" lang="de-DE" sz="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und PVN</a:t>
            </a:r>
            <a:r>
              <a:rPr lang="de-DE" sz="800" dirty="0">
                <a:solidFill>
                  <a:schemeClr val="tx1">
                    <a:lumMod val="75000"/>
                  </a:schemeClr>
                </a:solidFill>
              </a:rPr>
              <a:t>); Quelle: PSP-online Dezember 2018; </a:t>
            </a: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GKV Mindestbeitrag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 Krankengeld ab 43 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Tag</a:t>
            </a:r>
            <a:r>
              <a:rPr lang="de-DE" sz="800" dirty="0">
                <a:solidFill>
                  <a:schemeClr val="tx1">
                    <a:lumMod val="75000"/>
                  </a:schemeClr>
                </a:solidFill>
              </a:rPr>
              <a:t>; DKV (EASY-Berechnungen</a:t>
            </a:r>
            <a:r>
              <a:rPr lang="de-DE" sz="8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KTN2/43/50€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A62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ahmen 15"/>
          <p:cNvSpPr/>
          <p:nvPr/>
        </p:nvSpPr>
        <p:spPr>
          <a:xfrm>
            <a:off x="9054827" y="1592660"/>
            <a:ext cx="2955457" cy="683787"/>
          </a:xfrm>
          <a:prstGeom prst="bevel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Premium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PTG 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ahmen 18"/>
          <p:cNvSpPr/>
          <p:nvPr/>
        </p:nvSpPr>
        <p:spPr>
          <a:xfrm>
            <a:off x="9061527" y="2859625"/>
            <a:ext cx="2942056" cy="683787"/>
          </a:xfrm>
          <a:prstGeom prst="bevel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Komfort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KDT85 + KS2 + 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Bestcare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ahmen 19"/>
          <p:cNvSpPr/>
          <p:nvPr/>
        </p:nvSpPr>
        <p:spPr>
          <a:xfrm>
            <a:off x="9049259" y="4189001"/>
            <a:ext cx="2966592" cy="683787"/>
          </a:xfrm>
          <a:prstGeom prst="bevel">
            <a:avLst>
              <a:gd name="adj" fmla="val 0"/>
            </a:avLst>
          </a:prstGeom>
          <a:solidFill>
            <a:srgbClr val="8927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KOPT + Tagegeld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352446" y="3556930"/>
            <a:ext cx="36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0352446" y="2284044"/>
            <a:ext cx="36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feld 1"/>
          <p:cNvSpPr txBox="1"/>
          <p:nvPr/>
        </p:nvSpPr>
        <p:spPr>
          <a:xfrm>
            <a:off x="568484" y="1409328"/>
            <a:ext cx="2410412" cy="40411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GKV-Mindestbeitrag 2018 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feld 1"/>
          <p:cNvSpPr txBox="1"/>
          <p:nvPr/>
        </p:nvSpPr>
        <p:spPr>
          <a:xfrm>
            <a:off x="499658" y="5035722"/>
            <a:ext cx="2410412" cy="40411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GKV-Mindestbeitrag 2019 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feld 1"/>
          <p:cNvSpPr txBox="1"/>
          <p:nvPr/>
        </p:nvSpPr>
        <p:spPr>
          <a:xfrm>
            <a:off x="7833327" y="3827895"/>
            <a:ext cx="888332" cy="3755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5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Komfort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4C551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feld 1"/>
          <p:cNvSpPr txBox="1"/>
          <p:nvPr/>
        </p:nvSpPr>
        <p:spPr>
          <a:xfrm>
            <a:off x="7656830" y="3388349"/>
            <a:ext cx="1064829" cy="3755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A9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Premium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98A9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feld 1"/>
          <p:cNvSpPr txBox="1"/>
          <p:nvPr/>
        </p:nvSpPr>
        <p:spPr>
          <a:xfrm>
            <a:off x="7658008" y="2605817"/>
            <a:ext cx="1063651" cy="3755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KVS1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feld 1"/>
          <p:cNvSpPr txBox="1"/>
          <p:nvPr/>
        </p:nvSpPr>
        <p:spPr>
          <a:xfrm>
            <a:off x="7425659" y="4477060"/>
            <a:ext cx="1296000" cy="3755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273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Basis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89273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4" name="Diagramm 23"/>
          <p:cNvGraphicFramePr>
            <a:graphicFrameLocks/>
          </p:cNvGraphicFramePr>
          <p:nvPr>
            <p:extLst/>
          </p:nvPr>
        </p:nvGraphicFramePr>
        <p:xfrm>
          <a:off x="373626" y="1449388"/>
          <a:ext cx="8426245" cy="464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46541" y="1491485"/>
            <a:ext cx="265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GKV Mindestbeitrag 2018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46541" y="4883041"/>
            <a:ext cx="265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GKV Mindestbeitrag 2019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989790" y="2932781"/>
            <a:ext cx="698836" cy="338554"/>
          </a:xfrm>
          <a:prstGeom prst="rect">
            <a:avLst/>
          </a:prstGeom>
          <a:noFill/>
        </p:spPr>
        <p:txBody>
          <a:bodyPr wrap="none" rIns="72000" rtlCol="0">
            <a:spAutoFit/>
          </a:bodyPr>
          <a:lstStyle/>
          <a:p>
            <a:pPr algn="r"/>
            <a:r>
              <a:rPr lang="de-DE" sz="1600" b="1" dirty="0" smtClean="0">
                <a:solidFill>
                  <a:srgbClr val="002060"/>
                </a:solidFill>
              </a:rPr>
              <a:t>KVS1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976966" y="4368051"/>
            <a:ext cx="711660" cy="338554"/>
          </a:xfrm>
          <a:prstGeom prst="rect">
            <a:avLst/>
          </a:prstGeom>
          <a:noFill/>
        </p:spPr>
        <p:txBody>
          <a:bodyPr wrap="none" rIns="72000" rtlCol="0">
            <a:spAutoFit/>
          </a:bodyPr>
          <a:lstStyle/>
          <a:p>
            <a:pPr algn="r"/>
            <a:r>
              <a:rPr lang="de-DE" sz="1600" b="1" dirty="0" smtClean="0">
                <a:solidFill>
                  <a:srgbClr val="892737"/>
                </a:solidFill>
              </a:rPr>
              <a:t>Basis</a:t>
            </a:r>
            <a:endParaRPr lang="de-DE" sz="1600" b="1" dirty="0">
              <a:solidFill>
                <a:srgbClr val="892737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688942" y="3777605"/>
            <a:ext cx="999684" cy="338554"/>
          </a:xfrm>
          <a:prstGeom prst="rect">
            <a:avLst/>
          </a:prstGeom>
          <a:noFill/>
        </p:spPr>
        <p:txBody>
          <a:bodyPr wrap="none" rIns="72000" rtlCol="0">
            <a:spAutoFit/>
          </a:bodyPr>
          <a:lstStyle/>
          <a:p>
            <a:pPr algn="r"/>
            <a:r>
              <a:rPr lang="de-DE" sz="1600" b="1" dirty="0" smtClean="0">
                <a:solidFill>
                  <a:srgbClr val="095751"/>
                </a:solidFill>
              </a:rPr>
              <a:t>Komfort</a:t>
            </a:r>
            <a:endParaRPr lang="de-DE" sz="1600" b="1" dirty="0">
              <a:solidFill>
                <a:srgbClr val="09575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608793" y="3331648"/>
            <a:ext cx="1079833" cy="338554"/>
          </a:xfrm>
          <a:prstGeom prst="rect">
            <a:avLst/>
          </a:prstGeom>
          <a:noFill/>
        </p:spPr>
        <p:txBody>
          <a:bodyPr wrap="none" rIns="72000" rtlCol="0">
            <a:spAutoFit/>
          </a:bodyPr>
          <a:lstStyle/>
          <a:p>
            <a:pPr algn="r"/>
            <a:r>
              <a:rPr lang="de-DE" sz="1600" b="1" dirty="0" smtClean="0">
                <a:solidFill>
                  <a:srgbClr val="98A92A"/>
                </a:solidFill>
              </a:rPr>
              <a:t>Premium</a:t>
            </a:r>
            <a:endParaRPr lang="de-DE" sz="1600" b="1" dirty="0">
              <a:solidFill>
                <a:srgbClr val="98A92A"/>
              </a:solidFill>
            </a:endParaRPr>
          </a:p>
        </p:txBody>
      </p:sp>
      <p:sp>
        <p:nvSpPr>
          <p:cNvPr id="26" name="Rahmen 25"/>
          <p:cNvSpPr/>
          <p:nvPr/>
        </p:nvSpPr>
        <p:spPr>
          <a:xfrm>
            <a:off x="9049259" y="5374087"/>
            <a:ext cx="2966592" cy="683787"/>
          </a:xfrm>
          <a:prstGeom prst="bevel">
            <a:avLst>
              <a:gd name="adj" fmla="val 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GKV/SPV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0368757" y="4892885"/>
            <a:ext cx="36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62000" y="72000"/>
            <a:ext cx="9000000" cy="288000"/>
          </a:xfrm>
        </p:spPr>
        <p:txBody>
          <a:bodyPr>
            <a:normAutofit/>
          </a:bodyPr>
          <a:lstStyle/>
          <a:p>
            <a:r>
              <a:rPr lang="de-DE" dirty="0"/>
              <a:t>2019 – Mit der KKV zum Erfolg</a:t>
            </a:r>
          </a:p>
          <a:p>
            <a:endParaRPr lang="de-DE" dirty="0"/>
          </a:p>
        </p:txBody>
      </p:sp>
      <p:pic>
        <p:nvPicPr>
          <p:cNvPr id="36" name="Picture 1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18954" r="11159" b="22386"/>
          <a:stretch>
            <a:fillRect/>
          </a:stretch>
        </p:blipFill>
        <p:spPr bwMode="auto">
          <a:xfrm>
            <a:off x="10656000" y="51010"/>
            <a:ext cx="724565" cy="34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2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10" name="Objekt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759-0F4D-43E0-A012-6B1071B8BD3F}" type="slidenum">
              <a:rPr lang="de-DE" smtClean="0"/>
              <a:t>9</a:t>
            </a:fld>
            <a:endParaRPr lang="de-DE"/>
          </a:p>
        </p:txBody>
      </p:sp>
      <p:sp>
        <p:nvSpPr>
          <p:cNvPr id="15" name="Textplatzhalter 15"/>
          <p:cNvSpPr txBox="1">
            <a:spLocks/>
          </p:cNvSpPr>
          <p:nvPr/>
        </p:nvSpPr>
        <p:spPr>
          <a:xfrm>
            <a:off x="162000" y="360000"/>
            <a:ext cx="8087874" cy="408040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92737"/>
              </a:buClr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92737"/>
              </a:buClr>
              <a:buFont typeface="Wingdings 2" panose="05020102010507070707" pitchFamily="18" charset="2"/>
              <a:buChar char=""/>
              <a:defRPr sz="1800" b="0" kern="1200" baseline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04040"/>
              </a:buClr>
              <a:buFont typeface="Symbol" panose="05050102010706020507" pitchFamily="18" charset="2"/>
              <a:buChar char="-"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04040"/>
              </a:buClr>
              <a:buFont typeface="Symbol" panose="05050102010706020507" pitchFamily="18" charset="2"/>
              <a:buChar char="-"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04040"/>
              </a:buClr>
              <a:buFont typeface="Symbol" panose="05050102010706020507" pitchFamily="18" charset="2"/>
              <a:buChar char="-"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de-DE" b="1" dirty="0" smtClean="0">
                <a:solidFill>
                  <a:schemeClr val="tx2"/>
                </a:solidFill>
              </a:rPr>
              <a:t>DKV-</a:t>
            </a:r>
            <a:r>
              <a:rPr lang="fr-FR" altLang="de-DE" b="1" dirty="0" err="1" smtClean="0">
                <a:solidFill>
                  <a:schemeClr val="tx2"/>
                </a:solidFill>
              </a:rPr>
              <a:t>Spezialisten</a:t>
            </a:r>
            <a:r>
              <a:rPr lang="fr-FR" altLang="de-DE" b="1" dirty="0" smtClean="0">
                <a:solidFill>
                  <a:schemeClr val="tx2"/>
                </a:solidFill>
              </a:rPr>
              <a:t> </a:t>
            </a:r>
            <a:r>
              <a:rPr lang="fr-FR" altLang="de-DE" b="1" dirty="0" err="1" smtClean="0">
                <a:solidFill>
                  <a:schemeClr val="tx2"/>
                </a:solidFill>
              </a:rPr>
              <a:t>stehen</a:t>
            </a:r>
            <a:r>
              <a:rPr lang="fr-FR" altLang="de-DE" b="1" dirty="0" smtClean="0">
                <a:solidFill>
                  <a:schemeClr val="tx2"/>
                </a:solidFill>
              </a:rPr>
              <a:t> </a:t>
            </a:r>
            <a:r>
              <a:rPr lang="fr-FR" altLang="de-DE" b="1" dirty="0" err="1" smtClean="0">
                <a:solidFill>
                  <a:schemeClr val="tx2"/>
                </a:solidFill>
              </a:rPr>
              <a:t>zur</a:t>
            </a:r>
            <a:r>
              <a:rPr lang="fr-FR" altLang="de-DE" b="1" dirty="0" smtClean="0">
                <a:solidFill>
                  <a:schemeClr val="tx2"/>
                </a:solidFill>
              </a:rPr>
              <a:t> </a:t>
            </a:r>
            <a:r>
              <a:rPr lang="fr-FR" altLang="de-DE" b="1" dirty="0" err="1" smtClean="0">
                <a:solidFill>
                  <a:schemeClr val="tx2"/>
                </a:solidFill>
              </a:rPr>
              <a:t>Unterstützung</a:t>
            </a:r>
            <a:r>
              <a:rPr lang="fr-FR" altLang="de-DE" b="1" dirty="0" smtClean="0">
                <a:solidFill>
                  <a:schemeClr val="tx2"/>
                </a:solidFill>
              </a:rPr>
              <a:t> </a:t>
            </a:r>
            <a:r>
              <a:rPr lang="fr-FR" altLang="de-DE" b="1" dirty="0" err="1" smtClean="0">
                <a:solidFill>
                  <a:schemeClr val="tx2"/>
                </a:solidFill>
              </a:rPr>
              <a:t>bereit</a:t>
            </a:r>
            <a:endParaRPr lang="fr-FR" altLang="de-DE" b="1" dirty="0">
              <a:solidFill>
                <a:schemeClr val="tx2"/>
              </a:solidFill>
            </a:endParaRPr>
          </a:p>
          <a:p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62000" y="72000"/>
            <a:ext cx="9000000" cy="288000"/>
          </a:xfrm>
        </p:spPr>
        <p:txBody>
          <a:bodyPr>
            <a:normAutofit/>
          </a:bodyPr>
          <a:lstStyle/>
          <a:p>
            <a:r>
              <a:rPr lang="de-DE" dirty="0"/>
              <a:t>2019 – Mit der KKV zum Erfolg</a:t>
            </a:r>
          </a:p>
          <a:p>
            <a:endParaRPr lang="de-DE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435398" y="2951452"/>
            <a:ext cx="11221182" cy="1026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92737"/>
              </a:buClr>
              <a:buFont typeface="Arial" panose="020B0604020202020204" pitchFamily="34" charset="0"/>
              <a:buNone/>
              <a:defRPr sz="1400" kern="1200" baseline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92737"/>
              </a:buClr>
              <a:buFont typeface="Wingdings 2" panose="05020102010507070707" pitchFamily="18" charset="2"/>
              <a:buChar char=""/>
              <a:defRPr sz="1400" b="0" kern="1200" baseline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04040"/>
              </a:buClr>
              <a:buFont typeface="Symbol" panose="05050102010706020507" pitchFamily="18" charset="2"/>
              <a:buChar char="-"/>
              <a:defRPr sz="14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04040"/>
              </a:buClr>
              <a:buFont typeface="Symbol" panose="05050102010706020507" pitchFamily="18" charset="2"/>
              <a:buChar char="-"/>
              <a:defRPr sz="14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04040"/>
              </a:buClr>
              <a:buFont typeface="Symbol" panose="05050102010706020507" pitchFamily="18" charset="2"/>
              <a:buChar char="-"/>
              <a:defRPr sz="14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b="1" i="1" dirty="0" smtClean="0">
                <a:solidFill>
                  <a:srgbClr val="892737"/>
                </a:solidFill>
              </a:rPr>
              <a:t>Nutzen Sie die Chancen in der KKV!</a:t>
            </a:r>
          </a:p>
          <a:p>
            <a:pPr algn="ctr"/>
            <a:r>
              <a:rPr lang="de-DE" sz="2800" b="1" i="1" dirty="0" smtClean="0">
                <a:solidFill>
                  <a:srgbClr val="892737"/>
                </a:solidFill>
              </a:rPr>
              <a:t>Sprechen Sie mit Ihrem KVB!</a:t>
            </a:r>
            <a:endParaRPr lang="de-DE" sz="2800" b="1" i="1" dirty="0">
              <a:solidFill>
                <a:srgbClr val="892737"/>
              </a:solidFill>
            </a:endParaRPr>
          </a:p>
        </p:txBody>
      </p:sp>
      <p:pic>
        <p:nvPicPr>
          <p:cNvPr id="19" name="Picture 12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18954" r="11159" b="22386"/>
          <a:stretch>
            <a:fillRect/>
          </a:stretch>
        </p:blipFill>
        <p:spPr bwMode="auto">
          <a:xfrm>
            <a:off x="10656000" y="51010"/>
            <a:ext cx="724565" cy="34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5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_muRinW0GCu2vcYYJCJ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_muRinW0GCu2vcYYJC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_muRinW0GCu2vcYYJCJ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_muRinW0GCu2vcYYJC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_muRinW0GCu2vcYYJC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_muRinW0GCu2vcYYJCJ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_muRinW0GCu2vcYYJC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_muRinW0GCu2vcYYJC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_muRinW0GCu2vcYYJC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_muRinW0GCu2vcYYJCJ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_muRinW0GCu2vcYYJC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_muRinW0GCu2vcYYJCJ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_muRinW0GCu2vcYYJCJg"/>
</p:tagLst>
</file>

<file path=ppt/theme/theme1.xml><?xml version="1.0" encoding="utf-8"?>
<a:theme xmlns:a="http://schemas.openxmlformats.org/drawingml/2006/main" name="DKV Design">
  <a:themeElements>
    <a:clrScheme name="DKV Design">
      <a:dk1>
        <a:srgbClr val="6A625A"/>
      </a:dk1>
      <a:lt1>
        <a:srgbClr val="FFFFFF"/>
      </a:lt1>
      <a:dk2>
        <a:srgbClr val="6A625A"/>
      </a:dk2>
      <a:lt2>
        <a:srgbClr val="FFFFFF"/>
      </a:lt2>
      <a:accent1>
        <a:srgbClr val="095751"/>
      </a:accent1>
      <a:accent2>
        <a:srgbClr val="98A92A"/>
      </a:accent2>
      <a:accent3>
        <a:srgbClr val="6A625A"/>
      </a:accent3>
      <a:accent4>
        <a:srgbClr val="A19B98"/>
      </a:accent4>
      <a:accent5>
        <a:srgbClr val="E0DEDD"/>
      </a:accent5>
      <a:accent6>
        <a:srgbClr val="CCDAD9"/>
      </a:accent6>
      <a:hlink>
        <a:srgbClr val="6A625A"/>
      </a:hlink>
      <a:folHlink>
        <a:srgbClr val="6A625A"/>
      </a:folHlink>
    </a:clrScheme>
    <a:fontScheme name="ERGO Schrift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KV Folienmaster_16-9.potx" id="{C8854DCE-BF3B-4265-A1EA-56DE5B4A4C43}" vid="{EE8BD30E-9F53-4F1B-8930-2C0A609D9F9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DKV Folienmaster_16-9</Template>
  <TotalTime>0</TotalTime>
  <Words>797</Words>
  <Application>Microsoft Office PowerPoint</Application>
  <PresentationFormat>Breitbild</PresentationFormat>
  <Paragraphs>195</Paragraphs>
  <Slides>13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Fedra Serif A Pro Bold</vt:lpstr>
      <vt:lpstr>Segoe Script</vt:lpstr>
      <vt:lpstr>Times New Roman</vt:lpstr>
      <vt:lpstr>Wingdings 2</vt:lpstr>
      <vt:lpstr>DKV Design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ITERGO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Stiller, Mario (RD--RDSüd)</dc:creator>
  <cp:lastModifiedBy>Brabender, Bernd (ODPPD)</cp:lastModifiedBy>
  <cp:revision>97</cp:revision>
  <cp:lastPrinted>2018-01-12T09:37:34Z</cp:lastPrinted>
  <dcterms:created xsi:type="dcterms:W3CDTF">2018-01-05T15:37:36Z</dcterms:created>
  <dcterms:modified xsi:type="dcterms:W3CDTF">2019-03-15T08:26:32Z</dcterms:modified>
</cp:coreProperties>
</file>